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6" r:id="rId2"/>
    <p:sldId id="277" r:id="rId3"/>
    <p:sldId id="305" r:id="rId4"/>
    <p:sldId id="280" r:id="rId5"/>
    <p:sldId id="281" r:id="rId6"/>
    <p:sldId id="311" r:id="rId7"/>
    <p:sldId id="326" r:id="rId8"/>
    <p:sldId id="306" r:id="rId9"/>
    <p:sldId id="312" r:id="rId10"/>
    <p:sldId id="330" r:id="rId11"/>
    <p:sldId id="329" r:id="rId12"/>
    <p:sldId id="331" r:id="rId13"/>
    <p:sldId id="307" r:id="rId14"/>
    <p:sldId id="325" r:id="rId15"/>
    <p:sldId id="328" r:id="rId16"/>
    <p:sldId id="333" r:id="rId17"/>
    <p:sldId id="332" r:id="rId18"/>
    <p:sldId id="323" r:id="rId19"/>
    <p:sldId id="308" r:id="rId20"/>
    <p:sldId id="309" r:id="rId21"/>
    <p:sldId id="324" r:id="rId22"/>
    <p:sldId id="334" r:id="rId23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6923C"/>
    <a:srgbClr val="996633"/>
    <a:srgbClr val="47475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100" autoAdjust="0"/>
    <p:restoredTop sz="94212" autoAdjust="0"/>
  </p:normalViewPr>
  <p:slideViewPr>
    <p:cSldViewPr>
      <p:cViewPr varScale="1">
        <p:scale>
          <a:sx n="110" d="100"/>
          <a:sy n="110" d="100"/>
        </p:scale>
        <p:origin x="1488" y="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0" d="100"/>
        <a:sy n="200" d="100"/>
      </p:scale>
      <p:origin x="0" y="-1946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2" Type="http://schemas.openxmlformats.org/officeDocument/2006/relationships/image" Target="../media/image15.wmf"/><Relationship Id="rId1" Type="http://schemas.openxmlformats.org/officeDocument/2006/relationships/image" Target="../media/image14.wmf"/><Relationship Id="rId4" Type="http://schemas.openxmlformats.org/officeDocument/2006/relationships/image" Target="../media/image17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49.wmf"/><Relationship Id="rId2" Type="http://schemas.openxmlformats.org/officeDocument/2006/relationships/image" Target="../media/image48.wmf"/><Relationship Id="rId1" Type="http://schemas.openxmlformats.org/officeDocument/2006/relationships/image" Target="../media/image47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5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836C1B-165A-416B-8251-8F048FDD0A96}" type="datetimeFigureOut">
              <a:rPr lang="fr-BE" smtClean="0"/>
              <a:t>15-05-23</a:t>
            </a:fld>
            <a:endParaRPr lang="fr-BE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BE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AC66E0-08EF-41A3-A423-3131B77B3AB7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9294040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AC66E0-08EF-41A3-A423-3131B77B3AB7}" type="slidenum">
              <a:rPr lang="fr-BE" smtClean="0"/>
              <a:t>12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4518555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C9EDB-C46A-48D0-B4DC-7FF3A88DB662}" type="datetimeFigureOut">
              <a:rPr lang="fr-BE" smtClean="0"/>
              <a:pPr/>
              <a:t>15-05-23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491BF-ADF7-4102-8BC7-90E186797983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C9EDB-C46A-48D0-B4DC-7FF3A88DB662}" type="datetimeFigureOut">
              <a:rPr lang="fr-BE" smtClean="0"/>
              <a:pPr/>
              <a:t>15-05-23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491BF-ADF7-4102-8BC7-90E186797983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C9EDB-C46A-48D0-B4DC-7FF3A88DB662}" type="datetimeFigureOut">
              <a:rPr lang="fr-BE" smtClean="0"/>
              <a:pPr/>
              <a:t>15-05-23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491BF-ADF7-4102-8BC7-90E186797983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C9EDB-C46A-48D0-B4DC-7FF3A88DB662}" type="datetimeFigureOut">
              <a:rPr lang="fr-BE" smtClean="0"/>
              <a:pPr/>
              <a:t>15-05-23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491BF-ADF7-4102-8BC7-90E186797983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C9EDB-C46A-48D0-B4DC-7FF3A88DB662}" type="datetimeFigureOut">
              <a:rPr lang="fr-BE" smtClean="0"/>
              <a:pPr/>
              <a:t>15-05-23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491BF-ADF7-4102-8BC7-90E186797983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C9EDB-C46A-48D0-B4DC-7FF3A88DB662}" type="datetimeFigureOut">
              <a:rPr lang="fr-BE" smtClean="0"/>
              <a:pPr/>
              <a:t>15-05-23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491BF-ADF7-4102-8BC7-90E186797983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C9EDB-C46A-48D0-B4DC-7FF3A88DB662}" type="datetimeFigureOut">
              <a:rPr lang="fr-BE" smtClean="0"/>
              <a:pPr/>
              <a:t>15-05-23</a:t>
            </a:fld>
            <a:endParaRPr lang="fr-BE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491BF-ADF7-4102-8BC7-90E186797983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C9EDB-C46A-48D0-B4DC-7FF3A88DB662}" type="datetimeFigureOut">
              <a:rPr lang="fr-BE" smtClean="0"/>
              <a:pPr/>
              <a:t>15-05-23</a:t>
            </a:fld>
            <a:endParaRPr lang="fr-BE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491BF-ADF7-4102-8BC7-90E186797983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C9EDB-C46A-48D0-B4DC-7FF3A88DB662}" type="datetimeFigureOut">
              <a:rPr lang="fr-BE" smtClean="0"/>
              <a:pPr/>
              <a:t>15-05-23</a:t>
            </a:fld>
            <a:endParaRPr lang="fr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491BF-ADF7-4102-8BC7-90E186797983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C9EDB-C46A-48D0-B4DC-7FF3A88DB662}" type="datetimeFigureOut">
              <a:rPr lang="fr-BE" smtClean="0"/>
              <a:pPr/>
              <a:t>15-05-23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491BF-ADF7-4102-8BC7-90E186797983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C9EDB-C46A-48D0-B4DC-7FF3A88DB662}" type="datetimeFigureOut">
              <a:rPr lang="fr-BE" smtClean="0"/>
              <a:pPr/>
              <a:t>15-05-23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491BF-ADF7-4102-8BC7-90E186797983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BC9EDB-C46A-48D0-B4DC-7FF3A88DB662}" type="datetimeFigureOut">
              <a:rPr lang="fr-BE" smtClean="0"/>
              <a:pPr/>
              <a:t>15-05-23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A491BF-ADF7-4102-8BC7-90E186797983}" type="slidenum">
              <a:rPr lang="fr-BE" smtClean="0"/>
              <a:pPr/>
              <a:t>‹N°›</a:t>
            </a:fld>
            <a:endParaRPr lang="fr-B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21.wmf"/><Relationship Id="rId4" Type="http://schemas.openxmlformats.org/officeDocument/2006/relationships/oleObject" Target="../embeddings/oleObject6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26.wmf"/><Relationship Id="rId4" Type="http://schemas.openxmlformats.org/officeDocument/2006/relationships/oleObject" Target="../embeddings/oleObject7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29.jpg"/><Relationship Id="rId4" Type="http://schemas.openxmlformats.org/officeDocument/2006/relationships/image" Target="../media/image16.w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g"/><Relationship Id="rId4" Type="http://schemas.openxmlformats.org/officeDocument/2006/relationships/image" Target="../media/image38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0.bin"/><Relationship Id="rId3" Type="http://schemas.openxmlformats.org/officeDocument/2006/relationships/image" Target="../media/image50.jpg"/><Relationship Id="rId7" Type="http://schemas.openxmlformats.org/officeDocument/2006/relationships/image" Target="../media/image48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9.bin"/><Relationship Id="rId5" Type="http://schemas.openxmlformats.org/officeDocument/2006/relationships/image" Target="../media/image47.wmf"/><Relationship Id="rId4" Type="http://schemas.openxmlformats.org/officeDocument/2006/relationships/oleObject" Target="../embeddings/oleObject8.bin"/><Relationship Id="rId9" Type="http://schemas.openxmlformats.org/officeDocument/2006/relationships/image" Target="../media/image49.w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54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53.jpg"/><Relationship Id="rId5" Type="http://schemas.openxmlformats.org/officeDocument/2006/relationships/image" Target="../media/image51.wmf"/><Relationship Id="rId4" Type="http://schemas.openxmlformats.org/officeDocument/2006/relationships/oleObject" Target="../embeddings/oleObject11.bin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8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wmf"/><Relationship Id="rId13" Type="http://schemas.openxmlformats.org/officeDocument/2006/relationships/image" Target="../media/image17.wmf"/><Relationship Id="rId3" Type="http://schemas.openxmlformats.org/officeDocument/2006/relationships/oleObject" Target="../embeddings/oleObject2.bin"/><Relationship Id="rId7" Type="http://schemas.openxmlformats.org/officeDocument/2006/relationships/oleObject" Target="../embeddings/oleObject3.bin"/><Relationship Id="rId12" Type="http://schemas.openxmlformats.org/officeDocument/2006/relationships/oleObject" Target="../embeddings/oleObject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9.jpeg"/><Relationship Id="rId11" Type="http://schemas.openxmlformats.org/officeDocument/2006/relationships/image" Target="../media/image20.jpeg"/><Relationship Id="rId5" Type="http://schemas.openxmlformats.org/officeDocument/2006/relationships/image" Target="../media/image18.jpg"/><Relationship Id="rId10" Type="http://schemas.openxmlformats.org/officeDocument/2006/relationships/image" Target="../media/image16.wmf"/><Relationship Id="rId4" Type="http://schemas.openxmlformats.org/officeDocument/2006/relationships/image" Target="../media/image14.wmf"/><Relationship Id="rId9" Type="http://schemas.openxmlformats.org/officeDocument/2006/relationships/oleObject" Target="../embeddings/oleObject4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ableau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8962569"/>
              </p:ext>
            </p:extLst>
          </p:nvPr>
        </p:nvGraphicFramePr>
        <p:xfrm>
          <a:off x="4355976" y="3140968"/>
          <a:ext cx="4261607" cy="1348500"/>
        </p:xfrm>
        <a:graphic>
          <a:graphicData uri="http://schemas.openxmlformats.org/drawingml/2006/table">
            <a:tbl>
              <a:tblPr/>
              <a:tblGrid>
                <a:gridCol w="4261607">
                  <a:extLst>
                    <a:ext uri="{9D8B030D-6E8A-4147-A177-3AD203B41FA5}">
                      <a16:colId xmlns:a16="http://schemas.microsoft.com/office/drawing/2014/main" val="952741025"/>
                    </a:ext>
                  </a:extLst>
                </a:gridCol>
              </a:tblGrid>
              <a:tr h="1348500">
                <a:tc>
                  <a:txBody>
                    <a:bodyPr/>
                    <a:lstStyle/>
                    <a:p>
                      <a:pPr algn="ctr"/>
                      <a:r>
                        <a:rPr lang="fr-BE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ISOLATION</a:t>
                      </a:r>
                      <a:r>
                        <a:rPr lang="fr-BE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DES MURS DE </a:t>
                      </a:r>
                      <a:r>
                        <a:rPr lang="fr-BE" sz="2400" baseline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 </a:t>
                      </a:r>
                      <a:r>
                        <a:rPr lang="fr-BE" sz="2400" baseline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MAISON </a:t>
                      </a:r>
                      <a:r>
                        <a:rPr lang="fr-BE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PAR L’INTERIEUR</a:t>
                      </a:r>
                      <a:endParaRPr lang="fr-BE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44944934"/>
                  </a:ext>
                </a:extLst>
              </a:tr>
            </a:tbl>
          </a:graphicData>
        </a:graphic>
      </p:graphicFrame>
      <p:pic>
        <p:nvPicPr>
          <p:cNvPr id="4" name="Picture 2" descr="Isolation thermique et hidro avec de la mousse de pulvérisation sur le site de construction de la maison, Banque d'images - 9081672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419" y="2812141"/>
            <a:ext cx="3009230" cy="2006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Image 17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5045" y="332656"/>
            <a:ext cx="2932430" cy="1120775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332656"/>
            <a:ext cx="1435848" cy="9576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7"/>
          <p:cNvSpPr>
            <a:spLocks noChangeArrowheads="1"/>
          </p:cNvSpPr>
          <p:nvPr/>
        </p:nvSpPr>
        <p:spPr bwMode="auto">
          <a:xfrm>
            <a:off x="179512" y="188640"/>
            <a:ext cx="8784976" cy="6480720"/>
          </a:xfrm>
          <a:prstGeom prst="foldedCorner">
            <a:avLst>
              <a:gd name="adj" fmla="val 12500"/>
            </a:avLst>
          </a:prstGeom>
          <a:noFill/>
          <a:ln w="9525">
            <a:solidFill>
              <a:srgbClr val="C2D69B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315447" y="6372309"/>
            <a:ext cx="8606269" cy="302972"/>
            <a:chOff x="3786" y="10587"/>
            <a:chExt cx="12762" cy="517"/>
          </a:xfrm>
        </p:grpSpPr>
        <p:sp>
          <p:nvSpPr>
            <p:cNvPr id="4" name="Rectangle à coins arrondis 8"/>
            <p:cNvSpPr>
              <a:spLocks noChangeArrowheads="1"/>
            </p:cNvSpPr>
            <p:nvPr/>
          </p:nvSpPr>
          <p:spPr bwMode="auto">
            <a:xfrm>
              <a:off x="3786" y="10594"/>
              <a:ext cx="6100" cy="510"/>
            </a:xfrm>
            <a:prstGeom prst="roundRect">
              <a:avLst>
                <a:gd name="adj" fmla="val 16667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50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fr-FR" sz="14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+mj-lt"/>
                  <a:cs typeface="Arial" pitchFamily="34" charset="0"/>
                </a:rPr>
                <a:t>Isolation</a:t>
              </a:r>
              <a:r>
                <a:rPr kumimoji="0" lang="fr-FR" sz="1400" b="0" i="0" u="none" strike="noStrike" cap="none" normalizeH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+mj-lt"/>
                  <a:cs typeface="Arial" pitchFamily="34" charset="0"/>
                </a:rPr>
                <a:t> des murs de la maison par l’intérieur</a:t>
              </a:r>
              <a:endParaRPr kumimoji="0" lang="fr-FR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j-lt"/>
                <a:cs typeface="Arial" pitchFamily="34" charset="0"/>
              </a:endParaRPr>
            </a:p>
          </p:txBody>
        </p:sp>
        <p:sp>
          <p:nvSpPr>
            <p:cNvPr id="5" name="Rectangle à coins arrondis 6"/>
            <p:cNvSpPr>
              <a:spLocks noChangeArrowheads="1"/>
            </p:cNvSpPr>
            <p:nvPr/>
          </p:nvSpPr>
          <p:spPr bwMode="auto">
            <a:xfrm>
              <a:off x="14034" y="10587"/>
              <a:ext cx="2514" cy="517"/>
            </a:xfrm>
            <a:prstGeom prst="roundRect">
              <a:avLst>
                <a:gd name="adj" fmla="val 16667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50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lang="fr-BE" sz="1400" dirty="0" smtClean="0">
                  <a:solidFill>
                    <a:schemeClr val="bg1"/>
                  </a:solidFill>
                  <a:latin typeface="Calibri" pitchFamily="34" charset="0"/>
                  <a:cs typeface="Arial" pitchFamily="34" charset="0"/>
                </a:rPr>
                <a:t>MI </a:t>
              </a:r>
              <a:r>
                <a:rPr kumimoji="0" lang="fr-BE" sz="14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Calibri" pitchFamily="34" charset="0"/>
                  <a:cs typeface="Arial" pitchFamily="34" charset="0"/>
                </a:rPr>
                <a:t>02/6</a:t>
              </a:r>
              <a:endParaRPr kumimoji="0" lang="fr-FR" sz="1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6" name="Rectangle 5"/>
          <p:cNvSpPr/>
          <p:nvPr/>
        </p:nvSpPr>
        <p:spPr>
          <a:xfrm>
            <a:off x="1887306" y="2406349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fr-BE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fr-BE" dirty="0">
                <a:latin typeface="Calibri" panose="020F0502020204030204" pitchFamily="34" charset="0"/>
                <a:ea typeface="Calibri" panose="020F0502020204030204" pitchFamily="34" charset="0"/>
              </a:rPr>
              <a:t>Compression des panneaux souple ou</a:t>
            </a:r>
          </a:p>
          <a:p>
            <a:pPr lvl="0">
              <a:spcAft>
                <a:spcPts val="0"/>
              </a:spcAft>
            </a:pPr>
            <a:r>
              <a:rPr lang="fr-BE" dirty="0">
                <a:latin typeface="Calibri" panose="020F0502020204030204" pitchFamily="34" charset="0"/>
                <a:ea typeface="Calibri" panose="020F0502020204030204" pitchFamily="34" charset="0"/>
              </a:rPr>
              <a:t> semi-rigides entre les deux montants verticaux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04664"/>
            <a:ext cx="3142319" cy="2096894"/>
          </a:xfrm>
          <a:prstGeom prst="rect">
            <a:avLst/>
          </a:prstGeom>
        </p:spPr>
      </p:pic>
      <p:graphicFrame>
        <p:nvGraphicFramePr>
          <p:cNvPr id="8" name="Obje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3878282"/>
              </p:ext>
            </p:extLst>
          </p:nvPr>
        </p:nvGraphicFramePr>
        <p:xfrm>
          <a:off x="5220072" y="3573016"/>
          <a:ext cx="3156494" cy="23676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1" name="PhotoImpact" r:id="rId4" imgW="10159920" imgH="7619760" progId="PI3.Image">
                  <p:embed/>
                </p:oleObj>
              </mc:Choice>
              <mc:Fallback>
                <p:oleObj name="PhotoImpact" r:id="rId4" imgW="10159920" imgH="7619760" progId="PI3.Image">
                  <p:embed/>
                  <p:pic>
                    <p:nvPicPr>
                      <p:cNvPr id="17" name="Objet 16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220072" y="3573016"/>
                        <a:ext cx="3156494" cy="236760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089396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7"/>
          <p:cNvSpPr>
            <a:spLocks noChangeArrowheads="1"/>
          </p:cNvSpPr>
          <p:nvPr/>
        </p:nvSpPr>
        <p:spPr bwMode="auto">
          <a:xfrm>
            <a:off x="179512" y="188640"/>
            <a:ext cx="8784976" cy="6480720"/>
          </a:xfrm>
          <a:prstGeom prst="foldedCorner">
            <a:avLst>
              <a:gd name="adj" fmla="val 12500"/>
            </a:avLst>
          </a:prstGeom>
          <a:noFill/>
          <a:ln w="9525">
            <a:solidFill>
              <a:srgbClr val="C2D69B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315447" y="6372309"/>
            <a:ext cx="8606269" cy="302972"/>
            <a:chOff x="3786" y="10587"/>
            <a:chExt cx="12762" cy="517"/>
          </a:xfrm>
        </p:grpSpPr>
        <p:sp>
          <p:nvSpPr>
            <p:cNvPr id="4" name="Rectangle à coins arrondis 8"/>
            <p:cNvSpPr>
              <a:spLocks noChangeArrowheads="1"/>
            </p:cNvSpPr>
            <p:nvPr/>
          </p:nvSpPr>
          <p:spPr bwMode="auto">
            <a:xfrm>
              <a:off x="3786" y="10594"/>
              <a:ext cx="6100" cy="510"/>
            </a:xfrm>
            <a:prstGeom prst="roundRect">
              <a:avLst>
                <a:gd name="adj" fmla="val 16667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50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fr-FR" sz="14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+mj-lt"/>
                  <a:cs typeface="Arial" pitchFamily="34" charset="0"/>
                </a:rPr>
                <a:t>Isolation</a:t>
              </a:r>
              <a:r>
                <a:rPr kumimoji="0" lang="fr-FR" sz="1400" b="0" i="0" u="none" strike="noStrike" cap="none" normalizeH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+mj-lt"/>
                  <a:cs typeface="Arial" pitchFamily="34" charset="0"/>
                </a:rPr>
                <a:t> des murs de la maison par l’intérieur</a:t>
              </a:r>
              <a:endParaRPr kumimoji="0" lang="fr-FR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j-lt"/>
                <a:cs typeface="Arial" pitchFamily="34" charset="0"/>
              </a:endParaRPr>
            </a:p>
          </p:txBody>
        </p:sp>
        <p:sp>
          <p:nvSpPr>
            <p:cNvPr id="5" name="Rectangle à coins arrondis 6"/>
            <p:cNvSpPr>
              <a:spLocks noChangeArrowheads="1"/>
            </p:cNvSpPr>
            <p:nvPr/>
          </p:nvSpPr>
          <p:spPr bwMode="auto">
            <a:xfrm>
              <a:off x="14034" y="10587"/>
              <a:ext cx="2514" cy="517"/>
            </a:xfrm>
            <a:prstGeom prst="roundRect">
              <a:avLst>
                <a:gd name="adj" fmla="val 16667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50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lang="fr-BE" sz="1400" dirty="0" smtClean="0">
                  <a:solidFill>
                    <a:schemeClr val="bg1"/>
                  </a:solidFill>
                  <a:latin typeface="Calibri" pitchFamily="34" charset="0"/>
                  <a:cs typeface="Arial" pitchFamily="34" charset="0"/>
                </a:rPr>
                <a:t>MI </a:t>
              </a:r>
              <a:r>
                <a:rPr kumimoji="0" lang="fr-BE" sz="14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Calibri" pitchFamily="34" charset="0"/>
                  <a:cs typeface="Arial" pitchFamily="34" charset="0"/>
                </a:rPr>
                <a:t>02/7</a:t>
              </a:r>
              <a:endParaRPr kumimoji="0" lang="fr-FR" sz="1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6" name="Rectangle 5"/>
          <p:cNvSpPr/>
          <p:nvPr/>
        </p:nvSpPr>
        <p:spPr>
          <a:xfrm>
            <a:off x="710965" y="642377"/>
            <a:ext cx="7344816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fr-BE" dirty="0">
                <a:latin typeface="Calibri" panose="020F0502020204030204" pitchFamily="34" charset="0"/>
                <a:ea typeface="Calibri" panose="020F0502020204030204" pitchFamily="34" charset="0"/>
              </a:rPr>
              <a:t>Placement du pare-vapeur agrafé sur les montants tous les 10 cm.</a:t>
            </a:r>
          </a:p>
          <a:p>
            <a:pPr marL="360363">
              <a:spcAft>
                <a:spcPts val="0"/>
              </a:spcAft>
            </a:pPr>
            <a:r>
              <a:rPr lang="fr-BE" dirty="0">
                <a:latin typeface="Calibri" panose="020F0502020204030204" pitchFamily="34" charset="0"/>
                <a:ea typeface="Calibri" panose="020F0502020204030204" pitchFamily="34" charset="0"/>
              </a:rPr>
              <a:t>On colle au sol et plafond avec un débordement de 10 cm qu’on laisse de chaque côté avec un ruban adhésif à </a:t>
            </a:r>
            <a:r>
              <a:rPr lang="fr-BE" dirty="0" smtClean="0">
                <a:latin typeface="Calibri" panose="020F0502020204030204" pitchFamily="34" charset="0"/>
                <a:ea typeface="Calibri" panose="020F0502020204030204" pitchFamily="34" charset="0"/>
              </a:rPr>
              <a:t>l’horizontal</a:t>
            </a:r>
          </a:p>
          <a:p>
            <a:pPr marL="360363">
              <a:spcAft>
                <a:spcPts val="0"/>
              </a:spcAft>
            </a:pPr>
            <a:endParaRPr lang="fr-BE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60363">
              <a:spcAft>
                <a:spcPts val="0"/>
              </a:spcAft>
            </a:pPr>
            <a:endParaRPr lang="fr-BE" dirty="0" smtClean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60363">
              <a:spcAft>
                <a:spcPts val="0"/>
              </a:spcAft>
            </a:pPr>
            <a:endParaRPr lang="fr-BE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60363">
              <a:spcAft>
                <a:spcPts val="0"/>
              </a:spcAft>
            </a:pPr>
            <a:endParaRPr lang="fr-BE" dirty="0" smtClean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60363">
              <a:spcAft>
                <a:spcPts val="0"/>
              </a:spcAft>
            </a:pPr>
            <a:endParaRPr lang="fr-BE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60363">
              <a:spcAft>
                <a:spcPts val="0"/>
              </a:spcAft>
            </a:pPr>
            <a:endParaRPr lang="fr-BE" dirty="0" smtClean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60363">
              <a:spcAft>
                <a:spcPts val="0"/>
              </a:spcAft>
            </a:pPr>
            <a:endParaRPr lang="fr-BE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60363">
              <a:spcAft>
                <a:spcPts val="0"/>
              </a:spcAft>
            </a:pPr>
            <a:endParaRPr lang="fr-BE" dirty="0" smtClean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fr-BE" dirty="0" smtClean="0">
                <a:latin typeface="Calibri" panose="020F0502020204030204" pitchFamily="34" charset="0"/>
                <a:ea typeface="Calibri" panose="020F0502020204030204" pitchFamily="34" charset="0"/>
              </a:rPr>
              <a:t>Par </a:t>
            </a:r>
            <a:r>
              <a:rPr lang="fr-BE" dirty="0">
                <a:latin typeface="Calibri" panose="020F0502020204030204" pitchFamily="34" charset="0"/>
                <a:ea typeface="Calibri" panose="020F0502020204030204" pitchFamily="34" charset="0"/>
              </a:rPr>
              <a:t>après, on découpe dans le débordement </a:t>
            </a:r>
            <a:r>
              <a:rPr lang="fr-BE" dirty="0" smtClean="0">
                <a:latin typeface="Calibri" panose="020F0502020204030204" pitchFamily="34" charset="0"/>
                <a:ea typeface="Calibri" panose="020F0502020204030204" pitchFamily="34" charset="0"/>
              </a:rPr>
              <a:t>de</a:t>
            </a:r>
          </a:p>
          <a:p>
            <a:pPr lvl="0">
              <a:spcAft>
                <a:spcPts val="0"/>
              </a:spcAft>
            </a:pPr>
            <a:r>
              <a:rPr lang="fr-BE" dirty="0" smtClean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fr-BE" dirty="0">
                <a:latin typeface="Calibri" panose="020F0502020204030204" pitchFamily="34" charset="0"/>
                <a:ea typeface="Calibri" panose="020F0502020204030204" pitchFamily="34" charset="0"/>
              </a:rPr>
              <a:t>10 cm en déduisant l’épaisseur de la plaque </a:t>
            </a:r>
            <a:r>
              <a:rPr lang="fr-BE" dirty="0" smtClean="0">
                <a:latin typeface="Calibri" panose="020F0502020204030204" pitchFamily="34" charset="0"/>
                <a:ea typeface="Calibri" panose="020F0502020204030204" pitchFamily="34" charset="0"/>
              </a:rPr>
              <a:t>de finition</a:t>
            </a:r>
          </a:p>
          <a:p>
            <a:pPr lvl="0">
              <a:spcAft>
                <a:spcPts val="0"/>
              </a:spcAft>
            </a:pPr>
            <a:r>
              <a:rPr lang="fr-BE" dirty="0" smtClean="0">
                <a:latin typeface="Calibri" panose="020F0502020204030204" pitchFamily="34" charset="0"/>
                <a:ea typeface="Calibri" panose="020F0502020204030204" pitchFamily="34" charset="0"/>
              </a:rPr>
              <a:t> et </a:t>
            </a:r>
            <a:r>
              <a:rPr lang="fr-BE" dirty="0">
                <a:latin typeface="Calibri" panose="020F0502020204030204" pitchFamily="34" charset="0"/>
                <a:ea typeface="Calibri" panose="020F0502020204030204" pitchFamily="34" charset="0"/>
              </a:rPr>
              <a:t>d’un éventuel vide </a:t>
            </a:r>
            <a:r>
              <a:rPr lang="fr-BE" dirty="0" smtClean="0">
                <a:latin typeface="Calibri" panose="020F0502020204030204" pitchFamily="34" charset="0"/>
                <a:ea typeface="Calibri" panose="020F0502020204030204" pitchFamily="34" charset="0"/>
              </a:rPr>
              <a:t>technique</a:t>
            </a: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fr-BE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fr-BE" dirty="0" smtClean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fr-BE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fr-BE" dirty="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719" y="1556793"/>
            <a:ext cx="3674365" cy="1872207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6280" y="4301911"/>
            <a:ext cx="3098117" cy="1898076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233" y="1704234"/>
            <a:ext cx="1269847" cy="1615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2521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7"/>
          <p:cNvSpPr>
            <a:spLocks noChangeArrowheads="1"/>
          </p:cNvSpPr>
          <p:nvPr/>
        </p:nvSpPr>
        <p:spPr bwMode="auto">
          <a:xfrm>
            <a:off x="179512" y="188640"/>
            <a:ext cx="8784976" cy="6480720"/>
          </a:xfrm>
          <a:prstGeom prst="foldedCorner">
            <a:avLst>
              <a:gd name="adj" fmla="val 12500"/>
            </a:avLst>
          </a:prstGeom>
          <a:noFill/>
          <a:ln w="9525">
            <a:solidFill>
              <a:srgbClr val="C2D69B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3" name="ZoneTexte 2"/>
          <p:cNvSpPr txBox="1"/>
          <p:nvPr/>
        </p:nvSpPr>
        <p:spPr>
          <a:xfrm>
            <a:off x="755576" y="1124744"/>
            <a:ext cx="53285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fr-BE" dirty="0">
                <a:latin typeface="Calibri" panose="020F0502020204030204" pitchFamily="34" charset="0"/>
                <a:ea typeface="Calibri" panose="020F0502020204030204" pitchFamily="34" charset="0"/>
              </a:rPr>
              <a:t>Placer la finition : plaque de plâtre (très souvent) ou mur de brique. Les plaques de plâtre peuvent être fixées directement sur le lattage.</a:t>
            </a:r>
          </a:p>
        </p:txBody>
      </p:sp>
      <p:graphicFrame>
        <p:nvGraphicFramePr>
          <p:cNvPr id="4" name="Obje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43536790"/>
              </p:ext>
            </p:extLst>
          </p:nvPr>
        </p:nvGraphicFramePr>
        <p:xfrm>
          <a:off x="1907704" y="2276872"/>
          <a:ext cx="6019800" cy="3441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4" name="PhotoImpact" r:id="rId4" imgW="6019560" imgH="3441600" progId="PI3.Image">
                  <p:embed/>
                </p:oleObj>
              </mc:Choice>
              <mc:Fallback>
                <p:oleObj name="PhotoImpact" r:id="rId4" imgW="6019560" imgH="3441600" progId="PI3.Im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907704" y="2276872"/>
                        <a:ext cx="6019800" cy="3441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5" name="Group 8"/>
          <p:cNvGrpSpPr>
            <a:grpSpLocks/>
          </p:cNvGrpSpPr>
          <p:nvPr/>
        </p:nvGrpSpPr>
        <p:grpSpPr bwMode="auto">
          <a:xfrm>
            <a:off x="358219" y="6366388"/>
            <a:ext cx="8606269" cy="302972"/>
            <a:chOff x="3786" y="10587"/>
            <a:chExt cx="12762" cy="517"/>
          </a:xfrm>
        </p:grpSpPr>
        <p:sp>
          <p:nvSpPr>
            <p:cNvPr id="6" name="Rectangle à coins arrondis 8"/>
            <p:cNvSpPr>
              <a:spLocks noChangeArrowheads="1"/>
            </p:cNvSpPr>
            <p:nvPr/>
          </p:nvSpPr>
          <p:spPr bwMode="auto">
            <a:xfrm>
              <a:off x="3786" y="10594"/>
              <a:ext cx="6100" cy="510"/>
            </a:xfrm>
            <a:prstGeom prst="roundRect">
              <a:avLst>
                <a:gd name="adj" fmla="val 16667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50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fr-FR" sz="14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+mj-lt"/>
                  <a:cs typeface="Arial" pitchFamily="34" charset="0"/>
                </a:rPr>
                <a:t>Isolation</a:t>
              </a:r>
              <a:r>
                <a:rPr kumimoji="0" lang="fr-FR" sz="1400" b="0" i="0" u="none" strike="noStrike" cap="none" normalizeH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+mj-lt"/>
                  <a:cs typeface="Arial" pitchFamily="34" charset="0"/>
                </a:rPr>
                <a:t> des murs de la maison par l’intérieur</a:t>
              </a:r>
              <a:endParaRPr kumimoji="0" lang="fr-FR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j-lt"/>
                <a:cs typeface="Arial" pitchFamily="34" charset="0"/>
              </a:endParaRPr>
            </a:p>
          </p:txBody>
        </p:sp>
        <p:sp>
          <p:nvSpPr>
            <p:cNvPr id="7" name="Rectangle à coins arrondis 6"/>
            <p:cNvSpPr>
              <a:spLocks noChangeArrowheads="1"/>
            </p:cNvSpPr>
            <p:nvPr/>
          </p:nvSpPr>
          <p:spPr bwMode="auto">
            <a:xfrm>
              <a:off x="14034" y="10587"/>
              <a:ext cx="2514" cy="517"/>
            </a:xfrm>
            <a:prstGeom prst="roundRect">
              <a:avLst>
                <a:gd name="adj" fmla="val 16667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50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lang="fr-BE" sz="1400" dirty="0" smtClean="0">
                  <a:solidFill>
                    <a:schemeClr val="bg1"/>
                  </a:solidFill>
                  <a:latin typeface="Calibri" pitchFamily="34" charset="0"/>
                  <a:cs typeface="Arial" pitchFamily="34" charset="0"/>
                </a:rPr>
                <a:t>MI </a:t>
              </a:r>
              <a:r>
                <a:rPr kumimoji="0" lang="fr-BE" sz="14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Calibri" pitchFamily="34" charset="0"/>
                  <a:cs typeface="Arial" pitchFamily="34" charset="0"/>
                </a:rPr>
                <a:t>02/8</a:t>
              </a:r>
              <a:endParaRPr kumimoji="0" lang="fr-FR" sz="1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226781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7"/>
          <p:cNvSpPr>
            <a:spLocks noChangeArrowheads="1"/>
          </p:cNvSpPr>
          <p:nvPr/>
        </p:nvSpPr>
        <p:spPr bwMode="auto">
          <a:xfrm>
            <a:off x="179512" y="188640"/>
            <a:ext cx="8784976" cy="6480720"/>
          </a:xfrm>
          <a:prstGeom prst="foldedCorner">
            <a:avLst>
              <a:gd name="adj" fmla="val 12500"/>
            </a:avLst>
          </a:prstGeom>
          <a:noFill/>
          <a:ln w="9525">
            <a:solidFill>
              <a:srgbClr val="C2D69B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9" name="AutoShape 3"/>
          <p:cNvSpPr>
            <a:spLocks noChangeArrowheads="1"/>
          </p:cNvSpPr>
          <p:nvPr/>
        </p:nvSpPr>
        <p:spPr bwMode="auto">
          <a:xfrm>
            <a:off x="376342" y="272497"/>
            <a:ext cx="8391316" cy="346673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63500" cmpd="thickThin">
            <a:solidFill>
              <a:schemeClr val="accent4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50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lang="fr-BE" sz="1400" b="1" dirty="0" smtClean="0">
                <a:cs typeface="Arial" pitchFamily="34" charset="0"/>
              </a:rPr>
              <a:t>2.3. Par projection</a:t>
            </a:r>
            <a:endParaRPr kumimoji="0" lang="fr-FR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5033960" y="1396993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/>
              <a:t>Avantages: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5148064" y="1926574"/>
            <a:ext cx="25922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itchFamily="34" charset="0"/>
              <a:buChar char="•"/>
            </a:pPr>
            <a:r>
              <a:rPr lang="fr-BE" sz="1200" dirty="0"/>
              <a:t>Perte de place </a:t>
            </a:r>
            <a:r>
              <a:rPr lang="fr-BE" sz="1200" dirty="0" smtClean="0"/>
              <a:t>minimale.</a:t>
            </a:r>
            <a:endParaRPr lang="fr-BE" sz="1200" dirty="0"/>
          </a:p>
          <a:p>
            <a:pPr marL="171450" indent="-171450">
              <a:buFont typeface="Arial" pitchFamily="34" charset="0"/>
              <a:buChar char="•"/>
            </a:pPr>
            <a:r>
              <a:rPr lang="fr-BE" sz="1200" dirty="0"/>
              <a:t>Peut rattraper des défauts de planéité du </a:t>
            </a:r>
            <a:r>
              <a:rPr lang="fr-BE" sz="1200" dirty="0" smtClean="0"/>
              <a:t>mur.</a:t>
            </a:r>
            <a:endParaRPr lang="fr-BE" sz="1200" dirty="0"/>
          </a:p>
          <a:p>
            <a:pPr marL="171450" indent="-171450">
              <a:buFont typeface="Arial" pitchFamily="34" charset="0"/>
              <a:buChar char="•"/>
            </a:pPr>
            <a:r>
              <a:rPr lang="fr-BE" sz="1200" dirty="0"/>
              <a:t>Revêtement intérieur peut être </a:t>
            </a:r>
            <a:r>
              <a:rPr lang="fr-BE" sz="1200" dirty="0" smtClean="0"/>
              <a:t>conservé.</a:t>
            </a:r>
            <a:endParaRPr lang="fr-BE" sz="1200" dirty="0"/>
          </a:p>
        </p:txBody>
      </p:sp>
      <p:sp>
        <p:nvSpPr>
          <p:cNvPr id="11" name="ZoneTexte 10"/>
          <p:cNvSpPr txBox="1"/>
          <p:nvPr/>
        </p:nvSpPr>
        <p:spPr>
          <a:xfrm>
            <a:off x="5033960" y="3680900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/>
              <a:t>Inconvénients: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5148064" y="4221088"/>
            <a:ext cx="29523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itchFamily="34" charset="0"/>
              <a:buChar char="•"/>
            </a:pPr>
            <a:r>
              <a:rPr lang="fr-BE" sz="1200" dirty="0"/>
              <a:t>Décapage du support au moins au droit des plots de </a:t>
            </a:r>
            <a:r>
              <a:rPr lang="fr-BE" sz="1200" dirty="0" smtClean="0"/>
              <a:t>colle.</a:t>
            </a:r>
            <a:endParaRPr lang="fr-BE" sz="1200" dirty="0"/>
          </a:p>
          <a:p>
            <a:pPr marL="171450" indent="-171450">
              <a:buFont typeface="Arial" pitchFamily="34" charset="0"/>
              <a:buChar char="•"/>
            </a:pPr>
            <a:r>
              <a:rPr lang="fr-BE" sz="1200" dirty="0"/>
              <a:t>Perte de l'</a:t>
            </a:r>
            <a:r>
              <a:rPr lang="fr-BE" sz="1200" i="1" dirty="0"/>
              <a:t>inertie thermique</a:t>
            </a:r>
            <a:r>
              <a:rPr lang="fr-BE" sz="1200" dirty="0"/>
              <a:t> du </a:t>
            </a:r>
            <a:r>
              <a:rPr lang="fr-BE" sz="1200" dirty="0" smtClean="0"/>
              <a:t>mur.</a:t>
            </a:r>
            <a:endParaRPr lang="fr-BE" sz="1200" dirty="0"/>
          </a:p>
          <a:p>
            <a:endParaRPr lang="fr-BE" sz="1200" dirty="0"/>
          </a:p>
        </p:txBody>
      </p:sp>
      <p:pic>
        <p:nvPicPr>
          <p:cNvPr id="13" name="Picture 4" descr="https://www.guidebatimentdurable.brussels/servlet/Repository/43431.jpg?ID=4343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010" y="1495728"/>
            <a:ext cx="3380892" cy="2542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ZoneTexte 13"/>
          <p:cNvSpPr txBox="1"/>
          <p:nvPr/>
        </p:nvSpPr>
        <p:spPr>
          <a:xfrm>
            <a:off x="376342" y="4050232"/>
            <a:ext cx="3528392" cy="1077218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wrap="square" rtlCol="0">
            <a:spAutoFit/>
          </a:bodyPr>
          <a:lstStyle>
            <a:defPPr>
              <a:defRPr lang="fr-FR"/>
            </a:defPPr>
          </a:lstStyle>
          <a:p>
            <a:r>
              <a:rPr lang="fr-BE" sz="1600" dirty="0"/>
              <a:t>Le matériau isolant est directement projeté sur la surface intérieure du mur</a:t>
            </a:r>
          </a:p>
          <a:p>
            <a:r>
              <a:rPr lang="fr-BE" sz="1600" dirty="0"/>
              <a:t>Exemples : polyuréthane, flocons de </a:t>
            </a:r>
            <a:r>
              <a:rPr lang="fr-BE" sz="1600" dirty="0" smtClean="0"/>
              <a:t>cellulose humidifiée</a:t>
            </a:r>
            <a:r>
              <a:rPr lang="fr-BE" sz="1600" dirty="0"/>
              <a:t>.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9902" y="5396138"/>
            <a:ext cx="4996623" cy="892254"/>
          </a:xfrm>
          <a:prstGeom prst="rect">
            <a:avLst/>
          </a:prstGeom>
        </p:spPr>
      </p:pic>
      <p:grpSp>
        <p:nvGrpSpPr>
          <p:cNvPr id="21" name="Group 8"/>
          <p:cNvGrpSpPr>
            <a:grpSpLocks/>
          </p:cNvGrpSpPr>
          <p:nvPr/>
        </p:nvGrpSpPr>
        <p:grpSpPr bwMode="auto">
          <a:xfrm>
            <a:off x="358219" y="6366388"/>
            <a:ext cx="8606269" cy="302972"/>
            <a:chOff x="3786" y="10587"/>
            <a:chExt cx="12762" cy="517"/>
          </a:xfrm>
        </p:grpSpPr>
        <p:sp>
          <p:nvSpPr>
            <p:cNvPr id="22" name="Rectangle à coins arrondis 8"/>
            <p:cNvSpPr>
              <a:spLocks noChangeArrowheads="1"/>
            </p:cNvSpPr>
            <p:nvPr/>
          </p:nvSpPr>
          <p:spPr bwMode="auto">
            <a:xfrm>
              <a:off x="3786" y="10594"/>
              <a:ext cx="6100" cy="510"/>
            </a:xfrm>
            <a:prstGeom prst="roundRect">
              <a:avLst>
                <a:gd name="adj" fmla="val 16667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50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fr-FR" sz="14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+mj-lt"/>
                  <a:cs typeface="Arial" pitchFamily="34" charset="0"/>
                </a:rPr>
                <a:t>Isolation</a:t>
              </a:r>
              <a:r>
                <a:rPr kumimoji="0" lang="fr-FR" sz="1400" b="0" i="0" u="none" strike="noStrike" cap="none" normalizeH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+mj-lt"/>
                  <a:cs typeface="Arial" pitchFamily="34" charset="0"/>
                </a:rPr>
                <a:t> des murs de  la maison par l’intérieur</a:t>
              </a:r>
              <a:endParaRPr kumimoji="0" lang="fr-FR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j-lt"/>
                <a:cs typeface="Arial" pitchFamily="34" charset="0"/>
              </a:endParaRPr>
            </a:p>
          </p:txBody>
        </p:sp>
        <p:sp>
          <p:nvSpPr>
            <p:cNvPr id="23" name="Rectangle à coins arrondis 6"/>
            <p:cNvSpPr>
              <a:spLocks noChangeArrowheads="1"/>
            </p:cNvSpPr>
            <p:nvPr/>
          </p:nvSpPr>
          <p:spPr bwMode="auto">
            <a:xfrm>
              <a:off x="14034" y="10587"/>
              <a:ext cx="2514" cy="517"/>
            </a:xfrm>
            <a:prstGeom prst="roundRect">
              <a:avLst>
                <a:gd name="adj" fmla="val 16667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50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lang="fr-BE" sz="1400" dirty="0" smtClean="0">
                  <a:solidFill>
                    <a:schemeClr val="bg1"/>
                  </a:solidFill>
                  <a:latin typeface="Calibri" pitchFamily="34" charset="0"/>
                  <a:cs typeface="Arial" pitchFamily="34" charset="0"/>
                </a:rPr>
                <a:t>MI </a:t>
              </a:r>
              <a:r>
                <a:rPr kumimoji="0" lang="fr-BE" sz="14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Calibri" pitchFamily="34" charset="0"/>
                  <a:cs typeface="Arial" pitchFamily="34" charset="0"/>
                </a:rPr>
                <a:t>02/9</a:t>
              </a:r>
              <a:endParaRPr kumimoji="0" lang="fr-FR" sz="1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46890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7"/>
          <p:cNvSpPr>
            <a:spLocks noChangeArrowheads="1"/>
          </p:cNvSpPr>
          <p:nvPr/>
        </p:nvSpPr>
        <p:spPr bwMode="auto">
          <a:xfrm>
            <a:off x="179512" y="188640"/>
            <a:ext cx="8784976" cy="6480720"/>
          </a:xfrm>
          <a:prstGeom prst="foldedCorner">
            <a:avLst>
              <a:gd name="adj" fmla="val 12500"/>
            </a:avLst>
          </a:prstGeom>
          <a:noFill/>
          <a:ln w="9525">
            <a:solidFill>
              <a:srgbClr val="C2D69B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grpSp>
        <p:nvGrpSpPr>
          <p:cNvPr id="16" name="Group 8"/>
          <p:cNvGrpSpPr>
            <a:grpSpLocks/>
          </p:cNvGrpSpPr>
          <p:nvPr/>
        </p:nvGrpSpPr>
        <p:grpSpPr bwMode="auto">
          <a:xfrm>
            <a:off x="336123" y="6237886"/>
            <a:ext cx="8606269" cy="302972"/>
            <a:chOff x="3786" y="10587"/>
            <a:chExt cx="12762" cy="517"/>
          </a:xfrm>
        </p:grpSpPr>
        <p:sp>
          <p:nvSpPr>
            <p:cNvPr id="20" name="Rectangle à coins arrondis 8"/>
            <p:cNvSpPr>
              <a:spLocks noChangeArrowheads="1"/>
            </p:cNvSpPr>
            <p:nvPr/>
          </p:nvSpPr>
          <p:spPr bwMode="auto">
            <a:xfrm>
              <a:off x="3786" y="10594"/>
              <a:ext cx="6100" cy="510"/>
            </a:xfrm>
            <a:prstGeom prst="roundRect">
              <a:avLst>
                <a:gd name="adj" fmla="val 16667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50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fr-FR" sz="14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+mj-lt"/>
                  <a:cs typeface="Arial" pitchFamily="34" charset="0"/>
                </a:rPr>
                <a:t>Isolation</a:t>
              </a:r>
              <a:r>
                <a:rPr kumimoji="0" lang="fr-FR" sz="1400" b="0" i="0" u="none" strike="noStrike" cap="none" normalizeH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+mj-lt"/>
                  <a:cs typeface="Arial" pitchFamily="34" charset="0"/>
                </a:rPr>
                <a:t> des murs de la maison par l’intérieur</a:t>
              </a:r>
              <a:endParaRPr kumimoji="0" lang="fr-FR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j-lt"/>
                <a:cs typeface="Arial" pitchFamily="34" charset="0"/>
              </a:endParaRPr>
            </a:p>
          </p:txBody>
        </p:sp>
        <p:sp>
          <p:nvSpPr>
            <p:cNvPr id="21" name="Rectangle à coins arrondis 6"/>
            <p:cNvSpPr>
              <a:spLocks noChangeArrowheads="1"/>
            </p:cNvSpPr>
            <p:nvPr/>
          </p:nvSpPr>
          <p:spPr bwMode="auto">
            <a:xfrm>
              <a:off x="14034" y="10587"/>
              <a:ext cx="2514" cy="517"/>
            </a:xfrm>
            <a:prstGeom prst="roundRect">
              <a:avLst>
                <a:gd name="adj" fmla="val 16667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50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lang="fr-BE" sz="1400" dirty="0" smtClean="0">
                  <a:solidFill>
                    <a:schemeClr val="bg1"/>
                  </a:solidFill>
                  <a:latin typeface="Calibri" pitchFamily="34" charset="0"/>
                  <a:cs typeface="Arial" pitchFamily="34" charset="0"/>
                </a:rPr>
                <a:t>MI </a:t>
              </a:r>
              <a:r>
                <a:rPr kumimoji="0" lang="fr-BE" sz="14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Calibri" pitchFamily="34" charset="0"/>
                  <a:cs typeface="Arial" pitchFamily="34" charset="0"/>
                </a:rPr>
                <a:t>02/10</a:t>
              </a:r>
              <a:endParaRPr kumimoji="0" lang="fr-FR" sz="1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5" name="ZoneTexte 4"/>
          <p:cNvSpPr txBox="1"/>
          <p:nvPr/>
        </p:nvSpPr>
        <p:spPr>
          <a:xfrm>
            <a:off x="336123" y="2727125"/>
            <a:ext cx="73448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dirty="0" smtClean="0">
                <a:latin typeface="Calibri" panose="020F0502020204030204" pitchFamily="34" charset="0"/>
                <a:ea typeface="Calibri" panose="020F0502020204030204" pitchFamily="34" charset="0"/>
              </a:rPr>
              <a:t>Lattes </a:t>
            </a:r>
            <a:r>
              <a:rPr lang="fr-BE" dirty="0">
                <a:latin typeface="Calibri" panose="020F0502020204030204" pitchFamily="34" charset="0"/>
                <a:ea typeface="Calibri" panose="020F0502020204030204" pitchFamily="34" charset="0"/>
              </a:rPr>
              <a:t>en </a:t>
            </a:r>
            <a:r>
              <a:rPr lang="fr-BE" dirty="0" smtClean="0">
                <a:latin typeface="Calibri" panose="020F0502020204030204" pitchFamily="34" charset="0"/>
                <a:ea typeface="Calibri" panose="020F0502020204030204" pitchFamily="34" charset="0"/>
              </a:rPr>
              <a:t>bois fixées </a:t>
            </a:r>
            <a:r>
              <a:rPr lang="fr-BE" dirty="0">
                <a:latin typeface="Calibri" panose="020F0502020204030204" pitchFamily="34" charset="0"/>
                <a:ea typeface="Calibri" panose="020F0502020204030204" pitchFamily="34" charset="0"/>
              </a:rPr>
              <a:t>verticalement dans le mur avec des chevilles à frapper, des toges (on fore un trou à 6,5mm pour réaliser l’auto-blocage) ou des équerres </a:t>
            </a:r>
            <a:r>
              <a:rPr lang="fr-BE" dirty="0" smtClean="0">
                <a:latin typeface="Calibri" panose="020F0502020204030204" pitchFamily="34" charset="0"/>
                <a:ea typeface="Calibri" panose="020F0502020204030204" pitchFamily="34" charset="0"/>
              </a:rPr>
              <a:t>métalliques (voir ci-dessus pour isolant semi-rigide ou souple)</a:t>
            </a:r>
            <a:endParaRPr lang="fr-BE" dirty="0"/>
          </a:p>
        </p:txBody>
      </p:sp>
      <p:graphicFrame>
        <p:nvGraphicFramePr>
          <p:cNvPr id="18" name="Obje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41846777"/>
              </p:ext>
            </p:extLst>
          </p:nvPr>
        </p:nvGraphicFramePr>
        <p:xfrm>
          <a:off x="539552" y="556004"/>
          <a:ext cx="2933790" cy="18049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8" name="PhotoImpact" r:id="rId3" imgW="6006960" imgH="3695400" progId="PI3.Image">
                  <p:embed/>
                </p:oleObj>
              </mc:Choice>
              <mc:Fallback>
                <p:oleObj name="PhotoImpact" r:id="rId3" imgW="6006960" imgH="3695400" progId="PI3.Image">
                  <p:embed/>
                  <p:pic>
                    <p:nvPicPr>
                      <p:cNvPr id="18" name="Objet 17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39552" y="556004"/>
                        <a:ext cx="2933790" cy="180493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5" name="Imag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7822" y="557536"/>
            <a:ext cx="3810000" cy="1803400"/>
          </a:xfrm>
          <a:prstGeom prst="rect">
            <a:avLst/>
          </a:prstGeom>
        </p:spPr>
      </p:pic>
      <p:sp>
        <p:nvSpPr>
          <p:cNvPr id="22" name="ZoneTexte 21"/>
          <p:cNvSpPr txBox="1"/>
          <p:nvPr/>
        </p:nvSpPr>
        <p:spPr>
          <a:xfrm>
            <a:off x="350381" y="4010246"/>
            <a:ext cx="60652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BE" dirty="0" smtClean="0">
                <a:latin typeface="Calibri" panose="020F0502020204030204" pitchFamily="34" charset="0"/>
                <a:ea typeface="Calibri" panose="020F0502020204030204" pitchFamily="34" charset="0"/>
              </a:rPr>
              <a:t>on </a:t>
            </a:r>
            <a:r>
              <a:rPr lang="fr-BE" dirty="0">
                <a:latin typeface="Calibri" panose="020F0502020204030204" pitchFamily="34" charset="0"/>
                <a:ea typeface="Calibri" panose="020F0502020204030204" pitchFamily="34" charset="0"/>
              </a:rPr>
              <a:t>peut aussi réaliser une armature métallique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360692" y="4744408"/>
            <a:ext cx="59350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dirty="0">
                <a:latin typeface="Calibri" panose="020F0502020204030204" pitchFamily="34" charset="0"/>
                <a:ea typeface="Calibri" panose="020F0502020204030204" pitchFamily="34" charset="0"/>
              </a:rPr>
              <a:t>Lattes correspondant à l’épaisseur voulue de Polyuréthane ou ouate de cellulose</a:t>
            </a:r>
          </a:p>
        </p:txBody>
      </p:sp>
    </p:spTree>
    <p:extLst>
      <p:ext uri="{BB962C8B-B14F-4D97-AF65-F5344CB8AC3E}">
        <p14:creationId xmlns:p14="http://schemas.microsoft.com/office/powerpoint/2010/main" val="1274445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7"/>
          <p:cNvSpPr>
            <a:spLocks noChangeArrowheads="1"/>
          </p:cNvSpPr>
          <p:nvPr/>
        </p:nvSpPr>
        <p:spPr bwMode="auto">
          <a:xfrm>
            <a:off x="179512" y="188640"/>
            <a:ext cx="8784976" cy="6480720"/>
          </a:xfrm>
          <a:prstGeom prst="foldedCorner">
            <a:avLst>
              <a:gd name="adj" fmla="val 12500"/>
            </a:avLst>
          </a:prstGeom>
          <a:noFill/>
          <a:ln w="9525">
            <a:solidFill>
              <a:srgbClr val="C2D69B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grpSp>
        <p:nvGrpSpPr>
          <p:cNvPr id="16" name="Group 8"/>
          <p:cNvGrpSpPr>
            <a:grpSpLocks/>
          </p:cNvGrpSpPr>
          <p:nvPr/>
        </p:nvGrpSpPr>
        <p:grpSpPr bwMode="auto">
          <a:xfrm>
            <a:off x="336123" y="6237886"/>
            <a:ext cx="8606269" cy="302972"/>
            <a:chOff x="3786" y="10587"/>
            <a:chExt cx="12762" cy="517"/>
          </a:xfrm>
        </p:grpSpPr>
        <p:sp>
          <p:nvSpPr>
            <p:cNvPr id="20" name="Rectangle à coins arrondis 8"/>
            <p:cNvSpPr>
              <a:spLocks noChangeArrowheads="1"/>
            </p:cNvSpPr>
            <p:nvPr/>
          </p:nvSpPr>
          <p:spPr bwMode="auto">
            <a:xfrm>
              <a:off x="3786" y="10594"/>
              <a:ext cx="6100" cy="510"/>
            </a:xfrm>
            <a:prstGeom prst="roundRect">
              <a:avLst>
                <a:gd name="adj" fmla="val 16667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50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fr-FR" sz="14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+mj-lt"/>
                  <a:cs typeface="Arial" pitchFamily="34" charset="0"/>
                </a:rPr>
                <a:t>Isolation</a:t>
              </a:r>
              <a:r>
                <a:rPr kumimoji="0" lang="fr-FR" sz="1400" b="0" i="0" u="none" strike="noStrike" cap="none" normalizeH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+mj-lt"/>
                  <a:cs typeface="Arial" pitchFamily="34" charset="0"/>
                </a:rPr>
                <a:t> des murs de la maison par l’intérieur</a:t>
              </a:r>
              <a:endParaRPr kumimoji="0" lang="fr-FR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j-lt"/>
                <a:cs typeface="Arial" pitchFamily="34" charset="0"/>
              </a:endParaRPr>
            </a:p>
          </p:txBody>
        </p:sp>
        <p:sp>
          <p:nvSpPr>
            <p:cNvPr id="21" name="Rectangle à coins arrondis 6"/>
            <p:cNvSpPr>
              <a:spLocks noChangeArrowheads="1"/>
            </p:cNvSpPr>
            <p:nvPr/>
          </p:nvSpPr>
          <p:spPr bwMode="auto">
            <a:xfrm>
              <a:off x="14034" y="10587"/>
              <a:ext cx="2514" cy="517"/>
            </a:xfrm>
            <a:prstGeom prst="roundRect">
              <a:avLst>
                <a:gd name="adj" fmla="val 16667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50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lang="fr-BE" sz="1400" dirty="0" smtClean="0">
                  <a:solidFill>
                    <a:schemeClr val="bg1"/>
                  </a:solidFill>
                  <a:latin typeface="Calibri" pitchFamily="34" charset="0"/>
                  <a:cs typeface="Arial" pitchFamily="34" charset="0"/>
                </a:rPr>
                <a:t>MI </a:t>
              </a:r>
              <a:r>
                <a:rPr kumimoji="0" lang="fr-BE" sz="14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Calibri" pitchFamily="34" charset="0"/>
                  <a:cs typeface="Arial" pitchFamily="34" charset="0"/>
                </a:rPr>
                <a:t>02/11</a:t>
              </a:r>
              <a:endParaRPr kumimoji="0" lang="fr-FR" sz="1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11" name="Image 7" descr="Une image contenant bâtiment, personne, homme, debout&#10;&#10;Description générée avec un niveau de confiance très élevé">
            <a:extLst>
              <a:ext uri="{FF2B5EF4-FFF2-40B4-BE49-F238E27FC236}">
                <a16:creationId xmlns:a16="http://schemas.microsoft.com/office/drawing/2014/main" id="{7E42AAE0-9060-482A-9180-AE371D1622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2402" y="1314003"/>
            <a:ext cx="1485900" cy="1800225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9544" y="1314003"/>
            <a:ext cx="2296568" cy="1722426"/>
          </a:xfrm>
          <a:prstGeom prst="rect">
            <a:avLst/>
          </a:prstGeom>
        </p:spPr>
      </p:pic>
      <p:pic>
        <p:nvPicPr>
          <p:cNvPr id="13" name="Image 5" descr="Une image contenant bâtiment, homme, jeune, tenant&#10;&#10;Description générée avec un niveau de confiance très élevé">
            <a:extLst>
              <a:ext uri="{FF2B5EF4-FFF2-40B4-BE49-F238E27FC236}">
                <a16:creationId xmlns:a16="http://schemas.microsoft.com/office/drawing/2014/main" id="{093176DB-2D4A-49FB-BD8A-C6AF527BEB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49585" y="1299062"/>
            <a:ext cx="2335346" cy="1737367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3848752"/>
            <a:ext cx="3865152" cy="2174149"/>
          </a:xfrm>
          <a:prstGeom prst="rect">
            <a:avLst/>
          </a:prstGeom>
        </p:spPr>
      </p:pic>
      <p:pic>
        <p:nvPicPr>
          <p:cNvPr id="9" name="Image 17" descr="Une image contenant assis, blanc, homme, rouge&#10;&#10;Description générée avec un niveau de confiance très élevé">
            <a:extLst>
              <a:ext uri="{FF2B5EF4-FFF2-40B4-BE49-F238E27FC236}">
                <a16:creationId xmlns:a16="http://schemas.microsoft.com/office/drawing/2014/main" id="{3894CF9B-DC3E-4554-86F6-04C017B4F32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3058" y="1606919"/>
            <a:ext cx="1614162" cy="1214394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179512" y="171957"/>
            <a:ext cx="49247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fr-BE" dirty="0">
                <a:latin typeface="Calibri" panose="020F0502020204030204" pitchFamily="34" charset="0"/>
                <a:ea typeface="Calibri" panose="020F0502020204030204" pitchFamily="34" charset="0"/>
              </a:rPr>
              <a:t>projection avec machine de projection spécifique à chaque matériau (il faut un brevet de formation pour pouvoir louer la machine)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336123" y="3562154"/>
            <a:ext cx="35786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fr-BE" dirty="0">
                <a:latin typeface="Calibri" panose="020F0502020204030204" pitchFamily="34" charset="0"/>
                <a:ea typeface="Calibri" panose="020F0502020204030204" pitchFamily="34" charset="0"/>
              </a:rPr>
              <a:t>EPI : masque à ventilation assistée </a:t>
            </a:r>
          </a:p>
        </p:txBody>
      </p:sp>
      <p:pic>
        <p:nvPicPr>
          <p:cNvPr id="17" name="Imag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4239592"/>
            <a:ext cx="2276114" cy="1518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624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7"/>
          <p:cNvSpPr>
            <a:spLocks noChangeArrowheads="1"/>
          </p:cNvSpPr>
          <p:nvPr/>
        </p:nvSpPr>
        <p:spPr bwMode="auto">
          <a:xfrm>
            <a:off x="179512" y="188640"/>
            <a:ext cx="8784976" cy="6480720"/>
          </a:xfrm>
          <a:prstGeom prst="foldedCorner">
            <a:avLst>
              <a:gd name="adj" fmla="val 12500"/>
            </a:avLst>
          </a:prstGeom>
          <a:noFill/>
          <a:ln w="9525">
            <a:solidFill>
              <a:srgbClr val="C2D69B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336123" y="6237886"/>
            <a:ext cx="8606269" cy="302972"/>
            <a:chOff x="3786" y="10587"/>
            <a:chExt cx="12762" cy="517"/>
          </a:xfrm>
        </p:grpSpPr>
        <p:sp>
          <p:nvSpPr>
            <p:cNvPr id="4" name="Rectangle à coins arrondis 8"/>
            <p:cNvSpPr>
              <a:spLocks noChangeArrowheads="1"/>
            </p:cNvSpPr>
            <p:nvPr/>
          </p:nvSpPr>
          <p:spPr bwMode="auto">
            <a:xfrm>
              <a:off x="3786" y="10594"/>
              <a:ext cx="6100" cy="510"/>
            </a:xfrm>
            <a:prstGeom prst="roundRect">
              <a:avLst>
                <a:gd name="adj" fmla="val 16667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50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fr-FR" sz="14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+mj-lt"/>
                  <a:cs typeface="Arial" pitchFamily="34" charset="0"/>
                </a:rPr>
                <a:t>Isolation</a:t>
              </a:r>
              <a:r>
                <a:rPr kumimoji="0" lang="fr-FR" sz="1400" b="0" i="0" u="none" strike="noStrike" cap="none" normalizeH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+mj-lt"/>
                  <a:cs typeface="Arial" pitchFamily="34" charset="0"/>
                </a:rPr>
                <a:t> des murs de la maison par l’intérieur</a:t>
              </a:r>
              <a:endParaRPr kumimoji="0" lang="fr-FR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j-lt"/>
                <a:cs typeface="Arial" pitchFamily="34" charset="0"/>
              </a:endParaRPr>
            </a:p>
          </p:txBody>
        </p:sp>
        <p:sp>
          <p:nvSpPr>
            <p:cNvPr id="5" name="Rectangle à coins arrondis 6"/>
            <p:cNvSpPr>
              <a:spLocks noChangeArrowheads="1"/>
            </p:cNvSpPr>
            <p:nvPr/>
          </p:nvSpPr>
          <p:spPr bwMode="auto">
            <a:xfrm>
              <a:off x="14034" y="10587"/>
              <a:ext cx="2514" cy="517"/>
            </a:xfrm>
            <a:prstGeom prst="roundRect">
              <a:avLst>
                <a:gd name="adj" fmla="val 16667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50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lang="fr-BE" sz="1400" dirty="0" smtClean="0">
                  <a:solidFill>
                    <a:schemeClr val="bg1"/>
                  </a:solidFill>
                  <a:latin typeface="Calibri" pitchFamily="34" charset="0"/>
                  <a:cs typeface="Arial" pitchFamily="34" charset="0"/>
                </a:rPr>
                <a:t>MI </a:t>
              </a:r>
              <a:r>
                <a:rPr kumimoji="0" lang="fr-BE" sz="14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Calibri" pitchFamily="34" charset="0"/>
                  <a:cs typeface="Arial" pitchFamily="34" charset="0"/>
                </a:rPr>
                <a:t>02/12</a:t>
              </a:r>
              <a:endParaRPr kumimoji="0" lang="fr-FR" sz="1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6" name="ZoneTexte 5"/>
          <p:cNvSpPr txBox="1"/>
          <p:nvPr/>
        </p:nvSpPr>
        <p:spPr>
          <a:xfrm>
            <a:off x="971600" y="518640"/>
            <a:ext cx="64087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fr-BE">
                <a:latin typeface="Calibri" panose="020F0502020204030204" pitchFamily="34" charset="0"/>
                <a:ea typeface="Calibri" panose="020F0502020204030204" pitchFamily="34" charset="0"/>
              </a:rPr>
              <a:t>On coupe pour égaliser l’ouate ou  la mousse d’aplomb quand cette dernière est sèche avec un couteau spécial (l’espacement des montants doit être inférieur à la longueur du couteau)</a:t>
            </a: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fr-BE" dirty="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988" y="1466165"/>
            <a:ext cx="3530117" cy="2162197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693" y="3674426"/>
            <a:ext cx="3538412" cy="2358941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5648" y="3702120"/>
            <a:ext cx="3108329" cy="2331247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5648" y="1349765"/>
            <a:ext cx="3034623" cy="2275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3563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7"/>
          <p:cNvSpPr>
            <a:spLocks noChangeArrowheads="1"/>
          </p:cNvSpPr>
          <p:nvPr/>
        </p:nvSpPr>
        <p:spPr bwMode="auto">
          <a:xfrm>
            <a:off x="179512" y="188640"/>
            <a:ext cx="8784976" cy="6480720"/>
          </a:xfrm>
          <a:prstGeom prst="foldedCorner">
            <a:avLst>
              <a:gd name="adj" fmla="val 12500"/>
            </a:avLst>
          </a:prstGeom>
          <a:noFill/>
          <a:ln w="9525">
            <a:solidFill>
              <a:srgbClr val="C2D69B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336123" y="6237886"/>
            <a:ext cx="8606269" cy="302972"/>
            <a:chOff x="3786" y="10587"/>
            <a:chExt cx="12762" cy="517"/>
          </a:xfrm>
        </p:grpSpPr>
        <p:sp>
          <p:nvSpPr>
            <p:cNvPr id="4" name="Rectangle à coins arrondis 8"/>
            <p:cNvSpPr>
              <a:spLocks noChangeArrowheads="1"/>
            </p:cNvSpPr>
            <p:nvPr/>
          </p:nvSpPr>
          <p:spPr bwMode="auto">
            <a:xfrm>
              <a:off x="3786" y="10594"/>
              <a:ext cx="6100" cy="510"/>
            </a:xfrm>
            <a:prstGeom prst="roundRect">
              <a:avLst>
                <a:gd name="adj" fmla="val 16667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50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fr-FR" sz="14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+mj-lt"/>
                  <a:cs typeface="Arial" pitchFamily="34" charset="0"/>
                </a:rPr>
                <a:t>Isolation</a:t>
              </a:r>
              <a:r>
                <a:rPr kumimoji="0" lang="fr-FR" sz="1400" b="0" i="0" u="none" strike="noStrike" cap="none" normalizeH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+mj-lt"/>
                  <a:cs typeface="Arial" pitchFamily="34" charset="0"/>
                </a:rPr>
                <a:t> des murs de la maison par l’intérieur</a:t>
              </a:r>
              <a:endParaRPr kumimoji="0" lang="fr-FR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j-lt"/>
                <a:cs typeface="Arial" pitchFamily="34" charset="0"/>
              </a:endParaRPr>
            </a:p>
          </p:txBody>
        </p:sp>
        <p:sp>
          <p:nvSpPr>
            <p:cNvPr id="5" name="Rectangle à coins arrondis 6"/>
            <p:cNvSpPr>
              <a:spLocks noChangeArrowheads="1"/>
            </p:cNvSpPr>
            <p:nvPr/>
          </p:nvSpPr>
          <p:spPr bwMode="auto">
            <a:xfrm>
              <a:off x="14034" y="10587"/>
              <a:ext cx="2514" cy="517"/>
            </a:xfrm>
            <a:prstGeom prst="roundRect">
              <a:avLst>
                <a:gd name="adj" fmla="val 16667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50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lang="fr-BE" sz="1400" dirty="0" smtClean="0">
                  <a:solidFill>
                    <a:schemeClr val="bg1"/>
                  </a:solidFill>
                  <a:latin typeface="Calibri" pitchFamily="34" charset="0"/>
                  <a:cs typeface="Arial" pitchFamily="34" charset="0"/>
                </a:rPr>
                <a:t>MI </a:t>
              </a:r>
              <a:r>
                <a:rPr kumimoji="0" lang="fr-BE" sz="14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Calibri" pitchFamily="34" charset="0"/>
                  <a:cs typeface="Arial" pitchFamily="34" charset="0"/>
                </a:rPr>
                <a:t>02/13</a:t>
              </a:r>
              <a:endParaRPr kumimoji="0" lang="fr-FR" sz="1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4" name="ZoneTexte 13"/>
          <p:cNvSpPr txBox="1"/>
          <p:nvPr/>
        </p:nvSpPr>
        <p:spPr>
          <a:xfrm>
            <a:off x="611560" y="1124744"/>
            <a:ext cx="53285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fr-BE" dirty="0">
                <a:latin typeface="Calibri" panose="020F0502020204030204" pitchFamily="34" charset="0"/>
                <a:ea typeface="Calibri" panose="020F0502020204030204" pitchFamily="34" charset="0"/>
              </a:rPr>
              <a:t>Agrafer le pare-vapeur sur les latte en bois ou le coller, si l’armature est métallique, avec une colle spéciale 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3251884"/>
            <a:ext cx="2857500" cy="2857500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465" y="2048074"/>
            <a:ext cx="2942952" cy="2942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7388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7"/>
          <p:cNvSpPr>
            <a:spLocks noChangeArrowheads="1"/>
          </p:cNvSpPr>
          <p:nvPr/>
        </p:nvSpPr>
        <p:spPr bwMode="auto">
          <a:xfrm>
            <a:off x="179512" y="188640"/>
            <a:ext cx="8784976" cy="6480720"/>
          </a:xfrm>
          <a:prstGeom prst="foldedCorner">
            <a:avLst>
              <a:gd name="adj" fmla="val 12500"/>
            </a:avLst>
          </a:prstGeom>
          <a:noFill/>
          <a:ln w="9525">
            <a:solidFill>
              <a:srgbClr val="C2D69B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2" name="Rectangle 1"/>
          <p:cNvSpPr/>
          <p:nvPr/>
        </p:nvSpPr>
        <p:spPr>
          <a:xfrm>
            <a:off x="400557" y="1327350"/>
            <a:ext cx="4572000" cy="341632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0"/>
              </a:spcAft>
            </a:pPr>
            <a:r>
              <a:rPr lang="fr-BE" dirty="0">
                <a:latin typeface="Calibri" panose="020F0502020204030204" pitchFamily="34" charset="0"/>
                <a:ea typeface="Calibri" panose="020F0502020204030204" pitchFamily="34" charset="0"/>
              </a:rPr>
              <a:t>Système à contre-cloison maçonnée :</a:t>
            </a: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</a:rPr>
              <a:t>Isolant rigide, semi-rigide ou en vrac (boulette polystyrène expansé, vermiculite, liège rempli manuellement</a:t>
            </a:r>
            <a:r>
              <a:rPr lang="fr-FR" dirty="0" smtClean="0">
                <a:latin typeface="Calibri" panose="020F0502020204030204" pitchFamily="34" charset="0"/>
                <a:ea typeface="Calibri" panose="020F0502020204030204" pitchFamily="34" charset="0"/>
              </a:rPr>
              <a:t>).</a:t>
            </a: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fr-FR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fr-FR" dirty="0" smtClean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fr-FR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fr-BE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</a:rPr>
              <a:t>Choisir les matériaux en fonction de l’environnement : vermiculite ou liège s’il s’agit d’un environnement humide.</a:t>
            </a:r>
            <a:endParaRPr lang="fr-BE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  <a:endParaRPr lang="fr-BE" dirty="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8" name="Image 8" descr="Une image contenant bâtiment, table, boîte, en bois&#10;&#10;Description générée avec un niveau de confiance très élevé">
            <a:extLst>
              <a:ext uri="{FF2B5EF4-FFF2-40B4-BE49-F238E27FC236}">
                <a16:creationId xmlns:a16="http://schemas.microsoft.com/office/drawing/2014/main" id="{1040EA2D-9774-4FC1-9BE0-331AAC2F83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1600" y="3429000"/>
            <a:ext cx="2695575" cy="1590675"/>
          </a:xfrm>
          <a:prstGeom prst="rect">
            <a:avLst/>
          </a:prstGeom>
        </p:spPr>
      </p:pic>
      <p:pic>
        <p:nvPicPr>
          <p:cNvPr id="9" name="Image 3" descr="Une image contenant bâtiment, brique, table&#10;&#10;Description générée avec un niveau de confiance très élevé">
            <a:extLst>
              <a:ext uri="{FF2B5EF4-FFF2-40B4-BE49-F238E27FC236}">
                <a16:creationId xmlns:a16="http://schemas.microsoft.com/office/drawing/2014/main" id="{6C6F124E-6566-42EF-B8DD-EDF0EBE2C9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3975" y="1427943"/>
            <a:ext cx="2743200" cy="1684020"/>
          </a:xfrm>
          <a:prstGeom prst="rect">
            <a:avLst/>
          </a:prstGeom>
        </p:spPr>
      </p:pic>
      <p:grpSp>
        <p:nvGrpSpPr>
          <p:cNvPr id="13" name="Group 8"/>
          <p:cNvGrpSpPr>
            <a:grpSpLocks/>
          </p:cNvGrpSpPr>
          <p:nvPr/>
        </p:nvGrpSpPr>
        <p:grpSpPr bwMode="auto">
          <a:xfrm>
            <a:off x="336123" y="6237886"/>
            <a:ext cx="8606269" cy="302972"/>
            <a:chOff x="3786" y="10587"/>
            <a:chExt cx="12762" cy="517"/>
          </a:xfrm>
        </p:grpSpPr>
        <p:sp>
          <p:nvSpPr>
            <p:cNvPr id="14" name="Rectangle à coins arrondis 8"/>
            <p:cNvSpPr>
              <a:spLocks noChangeArrowheads="1"/>
            </p:cNvSpPr>
            <p:nvPr/>
          </p:nvSpPr>
          <p:spPr bwMode="auto">
            <a:xfrm>
              <a:off x="3786" y="10594"/>
              <a:ext cx="6100" cy="510"/>
            </a:xfrm>
            <a:prstGeom prst="roundRect">
              <a:avLst>
                <a:gd name="adj" fmla="val 16667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50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fr-FR" sz="14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+mj-lt"/>
                  <a:cs typeface="Arial" pitchFamily="34" charset="0"/>
                </a:rPr>
                <a:t>Isolation</a:t>
              </a:r>
              <a:r>
                <a:rPr kumimoji="0" lang="fr-FR" sz="1400" b="0" i="0" u="none" strike="noStrike" cap="none" normalizeH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+mj-lt"/>
                  <a:cs typeface="Arial" pitchFamily="34" charset="0"/>
                </a:rPr>
                <a:t> des murs de la maison par l’intérieur</a:t>
              </a:r>
              <a:endParaRPr kumimoji="0" lang="fr-FR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j-lt"/>
                <a:cs typeface="Arial" pitchFamily="34" charset="0"/>
              </a:endParaRPr>
            </a:p>
          </p:txBody>
        </p:sp>
        <p:sp>
          <p:nvSpPr>
            <p:cNvPr id="15" name="Rectangle à coins arrondis 6"/>
            <p:cNvSpPr>
              <a:spLocks noChangeArrowheads="1"/>
            </p:cNvSpPr>
            <p:nvPr/>
          </p:nvSpPr>
          <p:spPr bwMode="auto">
            <a:xfrm>
              <a:off x="14034" y="10587"/>
              <a:ext cx="2514" cy="517"/>
            </a:xfrm>
            <a:prstGeom prst="roundRect">
              <a:avLst>
                <a:gd name="adj" fmla="val 16667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50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lang="fr-BE" sz="1400" dirty="0" smtClean="0">
                  <a:solidFill>
                    <a:schemeClr val="bg1"/>
                  </a:solidFill>
                  <a:latin typeface="Calibri" pitchFamily="34" charset="0"/>
                  <a:cs typeface="Arial" pitchFamily="34" charset="0"/>
                </a:rPr>
                <a:t>MI </a:t>
              </a:r>
              <a:r>
                <a:rPr kumimoji="0" lang="fr-BE" sz="14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Calibri" pitchFamily="34" charset="0"/>
                  <a:cs typeface="Arial" pitchFamily="34" charset="0"/>
                </a:rPr>
                <a:t>02/15</a:t>
              </a:r>
              <a:endParaRPr kumimoji="0" lang="fr-FR" sz="1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0" name="AutoShape 3"/>
          <p:cNvSpPr>
            <a:spLocks noChangeArrowheads="1"/>
          </p:cNvSpPr>
          <p:nvPr/>
        </p:nvSpPr>
        <p:spPr bwMode="auto">
          <a:xfrm>
            <a:off x="376342" y="294773"/>
            <a:ext cx="8391316" cy="346673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63500" cmpd="thickThin">
            <a:solidFill>
              <a:schemeClr val="accent4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50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lang="fr-BE" sz="1400" b="1" dirty="0" smtClean="0">
                <a:cs typeface="Arial" pitchFamily="34" charset="0"/>
              </a:rPr>
              <a:t>2.4. Par contre-cloison maçonnée</a:t>
            </a:r>
            <a:endParaRPr kumimoji="0" lang="fr-FR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618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7"/>
          <p:cNvSpPr>
            <a:spLocks noChangeArrowheads="1"/>
          </p:cNvSpPr>
          <p:nvPr/>
        </p:nvSpPr>
        <p:spPr bwMode="auto">
          <a:xfrm>
            <a:off x="179512" y="188640"/>
            <a:ext cx="8784976" cy="6480720"/>
          </a:xfrm>
          <a:prstGeom prst="foldedCorner">
            <a:avLst>
              <a:gd name="adj" fmla="val 12500"/>
            </a:avLst>
          </a:prstGeom>
          <a:noFill/>
          <a:ln w="9525">
            <a:solidFill>
              <a:srgbClr val="C2D69B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9" name="AutoShape 3"/>
          <p:cNvSpPr>
            <a:spLocks noChangeArrowheads="1"/>
          </p:cNvSpPr>
          <p:nvPr/>
        </p:nvSpPr>
        <p:spPr bwMode="auto">
          <a:xfrm>
            <a:off x="376342" y="294773"/>
            <a:ext cx="8391316" cy="346673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63500" cmpd="thickThin">
            <a:solidFill>
              <a:schemeClr val="accent4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50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lang="fr-BE" sz="1400" b="1" dirty="0" smtClean="0">
                <a:cs typeface="Arial" pitchFamily="34" charset="0"/>
              </a:rPr>
              <a:t>2.4. Par contre-cloison maçonnée</a:t>
            </a:r>
            <a:endParaRPr kumimoji="0" lang="fr-FR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5033960" y="1396993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/>
              <a:t>Avantages: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5148064" y="1926574"/>
            <a:ext cx="259228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itchFamily="34" charset="0"/>
              <a:buChar char="•"/>
            </a:pPr>
            <a:r>
              <a:rPr lang="fr-BE" sz="1200" dirty="0"/>
              <a:t>Revêtement intérieur peut être </a:t>
            </a:r>
            <a:r>
              <a:rPr lang="fr-BE" sz="1200" dirty="0" smtClean="0"/>
              <a:t>conservé.</a:t>
            </a:r>
            <a:endParaRPr lang="fr-BE" sz="1200" dirty="0"/>
          </a:p>
          <a:p>
            <a:pPr marL="171450" indent="-171450">
              <a:buFont typeface="Arial" pitchFamily="34" charset="0"/>
              <a:buChar char="•"/>
            </a:pPr>
            <a:r>
              <a:rPr lang="fr-BE" sz="1200" dirty="0"/>
              <a:t>Peut être utilisé sur un support présentant des défauts de </a:t>
            </a:r>
            <a:r>
              <a:rPr lang="fr-BE" sz="1200" dirty="0" smtClean="0"/>
              <a:t>planéité.</a:t>
            </a:r>
            <a:endParaRPr lang="fr-BE" sz="1200" dirty="0"/>
          </a:p>
          <a:p>
            <a:pPr marL="171450" indent="-171450">
              <a:buFont typeface="Arial" pitchFamily="34" charset="0"/>
              <a:buChar char="•"/>
            </a:pPr>
            <a:r>
              <a:rPr lang="fr-BE" sz="1200" dirty="0"/>
              <a:t>Permet de récupérer un peu </a:t>
            </a:r>
            <a:r>
              <a:rPr lang="fr-BE" sz="1200" dirty="0" smtClean="0"/>
              <a:t>d'inertie.</a:t>
            </a:r>
            <a:endParaRPr lang="fr-BE" sz="1200" dirty="0"/>
          </a:p>
          <a:p>
            <a:endParaRPr lang="fr-BE" sz="1200" dirty="0"/>
          </a:p>
        </p:txBody>
      </p:sp>
      <p:sp>
        <p:nvSpPr>
          <p:cNvPr id="11" name="ZoneTexte 10"/>
          <p:cNvSpPr txBox="1"/>
          <p:nvPr/>
        </p:nvSpPr>
        <p:spPr>
          <a:xfrm>
            <a:off x="5033960" y="3680900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/>
              <a:t>Inconvénients: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5148064" y="4221088"/>
            <a:ext cx="29523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itchFamily="34" charset="0"/>
              <a:buChar char="•"/>
            </a:pPr>
            <a:r>
              <a:rPr lang="fr-BE" sz="1200" dirty="0"/>
              <a:t>Perte d'espace </a:t>
            </a:r>
            <a:r>
              <a:rPr lang="fr-BE" sz="1200" dirty="0" smtClean="0"/>
              <a:t>important.</a:t>
            </a:r>
            <a:endParaRPr lang="fr-BE" sz="1200" dirty="0"/>
          </a:p>
          <a:p>
            <a:pPr marL="171450" indent="-171450">
              <a:buFont typeface="Arial" pitchFamily="34" charset="0"/>
              <a:buChar char="•"/>
            </a:pPr>
            <a:r>
              <a:rPr lang="fr-BE" sz="1200" dirty="0"/>
              <a:t>Poids supplémentaire (vérifier stabilité</a:t>
            </a:r>
            <a:r>
              <a:rPr lang="fr-BE" sz="1200" dirty="0" smtClean="0"/>
              <a:t>).</a:t>
            </a:r>
            <a:endParaRPr lang="fr-BE" sz="1200" dirty="0"/>
          </a:p>
          <a:p>
            <a:pPr marL="171450" indent="-171450">
              <a:buFont typeface="Arial" pitchFamily="34" charset="0"/>
              <a:buChar char="•"/>
            </a:pPr>
            <a:r>
              <a:rPr lang="fr-BE" sz="1200" dirty="0"/>
              <a:t>Difficulté pour le placement du pare-vapeur éventuel et la gestion des </a:t>
            </a:r>
            <a:r>
              <a:rPr lang="fr-BE" sz="1200" dirty="0" smtClean="0"/>
              <a:t>raccords.</a:t>
            </a:r>
            <a:endParaRPr lang="fr-BE" sz="1200" dirty="0"/>
          </a:p>
          <a:p>
            <a:endParaRPr lang="fr-BE" sz="1200" dirty="0"/>
          </a:p>
        </p:txBody>
      </p:sp>
      <p:sp>
        <p:nvSpPr>
          <p:cNvPr id="13" name="ZoneTexte 12"/>
          <p:cNvSpPr txBox="1"/>
          <p:nvPr/>
        </p:nvSpPr>
        <p:spPr>
          <a:xfrm>
            <a:off x="397667" y="4193146"/>
            <a:ext cx="4218397" cy="1815882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wrap="square" rtlCol="0">
            <a:spAutoFit/>
          </a:bodyPr>
          <a:lstStyle>
            <a:defPPr>
              <a:defRPr lang="fr-FR"/>
            </a:defPPr>
          </a:lstStyle>
          <a:p>
            <a:r>
              <a:rPr lang="fr-BE" sz="1600" dirty="0"/>
              <a:t>Une paroi auto-stable (briques, blocs de béton,...) est érigée parallèlement au mur existant, et l'interstice entre les deux est rempli d'isolant, qui peut être rigide, semi-rigide ou en vrac</a:t>
            </a:r>
          </a:p>
          <a:p>
            <a:r>
              <a:rPr lang="fr-BE" sz="1600" dirty="0"/>
              <a:t>Exemples : flocons de cellulose, laine de bois, polystyrène expansé, blocs de </a:t>
            </a:r>
            <a:r>
              <a:rPr lang="fr-BE" sz="1600" dirty="0" smtClean="0"/>
              <a:t>chanvre</a:t>
            </a:r>
            <a:r>
              <a:rPr lang="fr-BE" sz="1600" dirty="0"/>
              <a:t>.</a:t>
            </a:r>
          </a:p>
        </p:txBody>
      </p:sp>
      <p:pic>
        <p:nvPicPr>
          <p:cNvPr id="14" name="Picture 2" descr="https://www.guidebatimentdurable.brussels/servlet/Repository/43447.jpg?ID=4344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993" y="1129057"/>
            <a:ext cx="3168352" cy="2436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Group 8"/>
          <p:cNvGrpSpPr>
            <a:grpSpLocks/>
          </p:cNvGrpSpPr>
          <p:nvPr/>
        </p:nvGrpSpPr>
        <p:grpSpPr bwMode="auto">
          <a:xfrm>
            <a:off x="336123" y="6237886"/>
            <a:ext cx="8606269" cy="302972"/>
            <a:chOff x="3786" y="10587"/>
            <a:chExt cx="12762" cy="517"/>
          </a:xfrm>
        </p:grpSpPr>
        <p:sp>
          <p:nvSpPr>
            <p:cNvPr id="22" name="Rectangle à coins arrondis 8"/>
            <p:cNvSpPr>
              <a:spLocks noChangeArrowheads="1"/>
            </p:cNvSpPr>
            <p:nvPr/>
          </p:nvSpPr>
          <p:spPr bwMode="auto">
            <a:xfrm>
              <a:off x="3786" y="10594"/>
              <a:ext cx="6100" cy="510"/>
            </a:xfrm>
            <a:prstGeom prst="roundRect">
              <a:avLst>
                <a:gd name="adj" fmla="val 16667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50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fr-FR" sz="14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+mj-lt"/>
                  <a:cs typeface="Arial" pitchFamily="34" charset="0"/>
                </a:rPr>
                <a:t>Isolation</a:t>
              </a:r>
              <a:r>
                <a:rPr kumimoji="0" lang="fr-FR" sz="1400" b="0" i="0" u="none" strike="noStrike" cap="none" normalizeH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+mj-lt"/>
                  <a:cs typeface="Arial" pitchFamily="34" charset="0"/>
                </a:rPr>
                <a:t> des murs de la maison par l’intérieur</a:t>
              </a:r>
              <a:endParaRPr kumimoji="0" lang="fr-FR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j-lt"/>
                <a:cs typeface="Arial" pitchFamily="34" charset="0"/>
              </a:endParaRPr>
            </a:p>
          </p:txBody>
        </p:sp>
        <p:sp>
          <p:nvSpPr>
            <p:cNvPr id="23" name="Rectangle à coins arrondis 6"/>
            <p:cNvSpPr>
              <a:spLocks noChangeArrowheads="1"/>
            </p:cNvSpPr>
            <p:nvPr/>
          </p:nvSpPr>
          <p:spPr bwMode="auto">
            <a:xfrm>
              <a:off x="14034" y="10587"/>
              <a:ext cx="2514" cy="517"/>
            </a:xfrm>
            <a:prstGeom prst="roundRect">
              <a:avLst>
                <a:gd name="adj" fmla="val 16667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50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lang="fr-BE" sz="1400" dirty="0" smtClean="0">
                  <a:solidFill>
                    <a:schemeClr val="bg1"/>
                  </a:solidFill>
                  <a:latin typeface="Calibri" pitchFamily="34" charset="0"/>
                  <a:cs typeface="Arial" pitchFamily="34" charset="0"/>
                </a:rPr>
                <a:t>MI </a:t>
              </a:r>
              <a:r>
                <a:rPr kumimoji="0" lang="fr-BE" sz="14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Calibri" pitchFamily="34" charset="0"/>
                  <a:cs typeface="Arial" pitchFamily="34" charset="0"/>
                </a:rPr>
                <a:t>02/14</a:t>
              </a:r>
              <a:endParaRPr kumimoji="0" lang="fr-FR" sz="1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99714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7"/>
          <p:cNvSpPr>
            <a:spLocks noChangeArrowheads="1"/>
          </p:cNvSpPr>
          <p:nvPr/>
        </p:nvSpPr>
        <p:spPr bwMode="auto">
          <a:xfrm>
            <a:off x="179512" y="188640"/>
            <a:ext cx="8784976" cy="6480720"/>
          </a:xfrm>
          <a:prstGeom prst="foldedCorner">
            <a:avLst>
              <a:gd name="adj" fmla="val 12500"/>
            </a:avLst>
          </a:prstGeom>
          <a:noFill/>
          <a:ln w="9525">
            <a:solidFill>
              <a:srgbClr val="C2D69B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9" name="AutoShape 3"/>
          <p:cNvSpPr>
            <a:spLocks noChangeArrowheads="1"/>
          </p:cNvSpPr>
          <p:nvPr/>
        </p:nvSpPr>
        <p:spPr bwMode="auto">
          <a:xfrm>
            <a:off x="592436" y="808582"/>
            <a:ext cx="8391316" cy="346673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63500" cmpd="thickThin">
            <a:solidFill>
              <a:schemeClr val="accent4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50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lang="fr-BE" sz="1400" b="1" dirty="0">
                <a:cs typeface="Arial" pitchFamily="34" charset="0"/>
              </a:rPr>
              <a:t>1</a:t>
            </a:r>
            <a:r>
              <a:rPr lang="fr-BE" sz="1400" b="1" dirty="0" smtClean="0">
                <a:cs typeface="Arial" pitchFamily="34" charset="0"/>
              </a:rPr>
              <a:t>.1. Arbre des possibilités - Partie 1 </a:t>
            </a:r>
            <a:endParaRPr kumimoji="0" lang="fr-FR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21" name="AutoShape 7"/>
          <p:cNvSpPr>
            <a:spLocks noChangeArrowheads="1"/>
          </p:cNvSpPr>
          <p:nvPr/>
        </p:nvSpPr>
        <p:spPr bwMode="auto">
          <a:xfrm>
            <a:off x="179512" y="260648"/>
            <a:ext cx="8784976" cy="420688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127000" cmpd="dbl">
            <a:solidFill>
              <a:schemeClr val="accent2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50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BE" sz="2000" b="1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cs typeface="Arial" pitchFamily="34" charset="0"/>
              </a:rPr>
              <a:t>1 – Puis-je isoler ma maison de l’intérieur?</a:t>
            </a:r>
            <a:endParaRPr kumimoji="0" lang="fr-FR" sz="32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2" descr="https://www.guidebatimentdurable.brussels/servlet/Repository/34831.png?ID=3483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92" r="13814"/>
          <a:stretch/>
        </p:blipFill>
        <p:spPr bwMode="auto">
          <a:xfrm>
            <a:off x="592436" y="1250722"/>
            <a:ext cx="5715649" cy="5035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ZoneTexte 9"/>
          <p:cNvSpPr txBox="1"/>
          <p:nvPr/>
        </p:nvSpPr>
        <p:spPr>
          <a:xfrm>
            <a:off x="6308085" y="1556792"/>
            <a:ext cx="2440379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100" dirty="0"/>
              <a:t>Après avoir parcouru cet </a:t>
            </a:r>
            <a:r>
              <a:rPr lang="fr-BE" sz="1100" dirty="0" smtClean="0"/>
              <a:t>arbre portant </a:t>
            </a:r>
            <a:r>
              <a:rPr lang="fr-BE" sz="1100" dirty="0"/>
              <a:t>principalement sur la composition, l'aspect et l'exposition aux éléments du mur, 3 situations sont possibles :</a:t>
            </a:r>
          </a:p>
          <a:p>
            <a:endParaRPr lang="fr-BE" sz="1100" dirty="0"/>
          </a:p>
          <a:p>
            <a:pPr marL="171450" indent="-171450">
              <a:buFont typeface="Arial" pitchFamily="34" charset="0"/>
              <a:buChar char="•"/>
            </a:pPr>
            <a:r>
              <a:rPr lang="fr-BE" sz="1100" b="1" dirty="0"/>
              <a:t>Rouge : </a:t>
            </a:r>
            <a:r>
              <a:rPr lang="fr-BE" sz="1100" dirty="0"/>
              <a:t>l'application d'une isolation par l'intérieur est déconseillée en l'état. Sans intervention pour résoudre les problèmes détectés (dégâts à la façade, présence d'humidité,...), une isolation par l'intérieur est déconseillée car trop risquée . 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fr-BE" sz="1100" b="1" dirty="0"/>
              <a:t>Orange : </a:t>
            </a:r>
            <a:r>
              <a:rPr lang="fr-BE" sz="1100" dirty="0"/>
              <a:t>l'applicabilité de la technique est peu connue. Pour ces configurations, une étude approfondie est nécessaire pour voir si cette technique peut être envisagée ou non. Le risque est moyen . 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fr-BE" sz="1100" b="1" dirty="0"/>
              <a:t>Vert : </a:t>
            </a:r>
            <a:r>
              <a:rPr lang="fr-BE" sz="1100" dirty="0"/>
              <a:t>la technique est potentiellement applicable  ; il faut maintenant passer à la partie 2 de l'arbre pour s'en assurer. </a:t>
            </a:r>
          </a:p>
        </p:txBody>
      </p:sp>
      <p:grpSp>
        <p:nvGrpSpPr>
          <p:cNvPr id="22" name="Group 8"/>
          <p:cNvGrpSpPr>
            <a:grpSpLocks/>
          </p:cNvGrpSpPr>
          <p:nvPr/>
        </p:nvGrpSpPr>
        <p:grpSpPr bwMode="auto">
          <a:xfrm>
            <a:off x="358219" y="6310185"/>
            <a:ext cx="8606269" cy="302972"/>
            <a:chOff x="3786" y="10587"/>
            <a:chExt cx="12762" cy="517"/>
          </a:xfrm>
        </p:grpSpPr>
        <p:sp>
          <p:nvSpPr>
            <p:cNvPr id="23" name="Rectangle à coins arrondis 8"/>
            <p:cNvSpPr>
              <a:spLocks noChangeArrowheads="1"/>
            </p:cNvSpPr>
            <p:nvPr/>
          </p:nvSpPr>
          <p:spPr bwMode="auto">
            <a:xfrm>
              <a:off x="3786" y="10594"/>
              <a:ext cx="6100" cy="510"/>
            </a:xfrm>
            <a:prstGeom prst="roundRect">
              <a:avLst>
                <a:gd name="adj" fmla="val 16667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50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fr-FR" sz="14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+mj-lt"/>
                  <a:cs typeface="Arial" pitchFamily="34" charset="0"/>
                </a:rPr>
                <a:t>Isolation</a:t>
              </a:r>
              <a:r>
                <a:rPr kumimoji="0" lang="fr-FR" sz="1400" b="0" i="0" u="none" strike="noStrike" cap="none" normalizeH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+mj-lt"/>
                  <a:cs typeface="Arial" pitchFamily="34" charset="0"/>
                </a:rPr>
                <a:t> des murs de la maison par l’intérieur</a:t>
              </a:r>
              <a:endParaRPr kumimoji="0" lang="fr-FR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j-lt"/>
                <a:cs typeface="Arial" pitchFamily="34" charset="0"/>
              </a:endParaRPr>
            </a:p>
          </p:txBody>
        </p:sp>
        <p:sp>
          <p:nvSpPr>
            <p:cNvPr id="24" name="Rectangle à coins arrondis 6"/>
            <p:cNvSpPr>
              <a:spLocks noChangeArrowheads="1"/>
            </p:cNvSpPr>
            <p:nvPr/>
          </p:nvSpPr>
          <p:spPr bwMode="auto">
            <a:xfrm>
              <a:off x="14034" y="10587"/>
              <a:ext cx="2514" cy="517"/>
            </a:xfrm>
            <a:prstGeom prst="roundRect">
              <a:avLst>
                <a:gd name="adj" fmla="val 16667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50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lang="fr-BE" sz="1400" dirty="0" smtClean="0">
                  <a:solidFill>
                    <a:schemeClr val="bg1"/>
                  </a:solidFill>
                  <a:latin typeface="Calibri" pitchFamily="34" charset="0"/>
                  <a:cs typeface="Arial" pitchFamily="34" charset="0"/>
                </a:rPr>
                <a:t>MI </a:t>
              </a:r>
              <a:r>
                <a:rPr kumimoji="0" lang="fr-BE" sz="14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Calibri" pitchFamily="34" charset="0"/>
                  <a:cs typeface="Arial" pitchFamily="34" charset="0"/>
                </a:rPr>
                <a:t>01/1</a:t>
              </a:r>
              <a:endParaRPr kumimoji="0" lang="fr-FR" sz="1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3115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7"/>
          <p:cNvSpPr>
            <a:spLocks noChangeArrowheads="1"/>
          </p:cNvSpPr>
          <p:nvPr/>
        </p:nvSpPr>
        <p:spPr bwMode="auto">
          <a:xfrm>
            <a:off x="179512" y="188640"/>
            <a:ext cx="8784976" cy="6480720"/>
          </a:xfrm>
          <a:prstGeom prst="foldedCorner">
            <a:avLst>
              <a:gd name="adj" fmla="val 12500"/>
            </a:avLst>
          </a:prstGeom>
          <a:noFill/>
          <a:ln w="9525">
            <a:solidFill>
              <a:srgbClr val="C2D69B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9" name="AutoShape 3"/>
          <p:cNvSpPr>
            <a:spLocks noChangeArrowheads="1"/>
          </p:cNvSpPr>
          <p:nvPr/>
        </p:nvSpPr>
        <p:spPr bwMode="auto">
          <a:xfrm>
            <a:off x="592436" y="808582"/>
            <a:ext cx="8391316" cy="346673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63500" cmpd="thickThin">
            <a:solidFill>
              <a:schemeClr val="accent4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50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lang="fr-BE" sz="1400" b="1" dirty="0" smtClean="0">
                <a:cs typeface="Arial" pitchFamily="34" charset="0"/>
              </a:rPr>
              <a:t>2.5. Par coffrage et insufflation</a:t>
            </a:r>
            <a:endParaRPr kumimoji="0" lang="fr-FR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5393367" y="3573016"/>
            <a:ext cx="2296553" cy="1922225"/>
          </a:xfrm>
          <a:prstGeom prst="rect">
            <a:avLst/>
          </a:prstGeom>
        </p:spPr>
      </p:pic>
      <p:grpSp>
        <p:nvGrpSpPr>
          <p:cNvPr id="13" name="Group 8"/>
          <p:cNvGrpSpPr>
            <a:grpSpLocks/>
          </p:cNvGrpSpPr>
          <p:nvPr/>
        </p:nvGrpSpPr>
        <p:grpSpPr bwMode="auto">
          <a:xfrm>
            <a:off x="336123" y="6237886"/>
            <a:ext cx="8606269" cy="302972"/>
            <a:chOff x="3786" y="10587"/>
            <a:chExt cx="12762" cy="517"/>
          </a:xfrm>
        </p:grpSpPr>
        <p:sp>
          <p:nvSpPr>
            <p:cNvPr id="14" name="Rectangle à coins arrondis 8"/>
            <p:cNvSpPr>
              <a:spLocks noChangeArrowheads="1"/>
            </p:cNvSpPr>
            <p:nvPr/>
          </p:nvSpPr>
          <p:spPr bwMode="auto">
            <a:xfrm>
              <a:off x="3786" y="10594"/>
              <a:ext cx="6100" cy="510"/>
            </a:xfrm>
            <a:prstGeom prst="roundRect">
              <a:avLst>
                <a:gd name="adj" fmla="val 16667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50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fr-FR" sz="14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+mj-lt"/>
                  <a:cs typeface="Arial" pitchFamily="34" charset="0"/>
                </a:rPr>
                <a:t>Isolation</a:t>
              </a:r>
              <a:r>
                <a:rPr kumimoji="0" lang="fr-FR" sz="1400" b="0" i="0" u="none" strike="noStrike" cap="none" normalizeH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+mj-lt"/>
                  <a:cs typeface="Arial" pitchFamily="34" charset="0"/>
                </a:rPr>
                <a:t> des murs de la maison par l’intérieur</a:t>
              </a:r>
              <a:endParaRPr kumimoji="0" lang="fr-FR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j-lt"/>
                <a:cs typeface="Arial" pitchFamily="34" charset="0"/>
              </a:endParaRPr>
            </a:p>
          </p:txBody>
        </p:sp>
        <p:sp>
          <p:nvSpPr>
            <p:cNvPr id="15" name="Rectangle à coins arrondis 6"/>
            <p:cNvSpPr>
              <a:spLocks noChangeArrowheads="1"/>
            </p:cNvSpPr>
            <p:nvPr/>
          </p:nvSpPr>
          <p:spPr bwMode="auto">
            <a:xfrm>
              <a:off x="14034" y="10587"/>
              <a:ext cx="2514" cy="517"/>
            </a:xfrm>
            <a:prstGeom prst="roundRect">
              <a:avLst>
                <a:gd name="adj" fmla="val 16667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50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lang="fr-BE" sz="1400" dirty="0" smtClean="0">
                  <a:solidFill>
                    <a:schemeClr val="bg1"/>
                  </a:solidFill>
                  <a:latin typeface="Calibri" pitchFamily="34" charset="0"/>
                  <a:cs typeface="Arial" pitchFamily="34" charset="0"/>
                </a:rPr>
                <a:t>MI </a:t>
              </a:r>
              <a:r>
                <a:rPr kumimoji="0" lang="fr-BE" sz="14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Calibri" pitchFamily="34" charset="0"/>
                  <a:cs typeface="Arial" pitchFamily="34" charset="0"/>
                </a:rPr>
                <a:t>02/16</a:t>
              </a:r>
            </a:p>
          </p:txBody>
        </p:sp>
      </p:grp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15" b="14271"/>
          <a:stretch/>
        </p:blipFill>
        <p:spPr>
          <a:xfrm>
            <a:off x="992154" y="1431170"/>
            <a:ext cx="3579846" cy="259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122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7"/>
          <p:cNvSpPr>
            <a:spLocks noChangeArrowheads="1"/>
          </p:cNvSpPr>
          <p:nvPr/>
        </p:nvSpPr>
        <p:spPr bwMode="auto">
          <a:xfrm>
            <a:off x="179512" y="188640"/>
            <a:ext cx="8784976" cy="6480720"/>
          </a:xfrm>
          <a:prstGeom prst="foldedCorner">
            <a:avLst>
              <a:gd name="adj" fmla="val 12500"/>
            </a:avLst>
          </a:prstGeom>
          <a:noFill/>
          <a:ln w="9525">
            <a:solidFill>
              <a:srgbClr val="C2D69B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2" name="Rectangle 1"/>
          <p:cNvSpPr/>
          <p:nvPr/>
        </p:nvSpPr>
        <p:spPr>
          <a:xfrm>
            <a:off x="165756" y="194507"/>
            <a:ext cx="87766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fr-BE" dirty="0" smtClean="0">
                <a:latin typeface="Calibri" panose="020F0502020204030204" pitchFamily="34" charset="0"/>
                <a:ea typeface="Calibri" panose="020F0502020204030204" pitchFamily="34" charset="0"/>
              </a:rPr>
              <a:t>Réaliser </a:t>
            </a:r>
            <a:r>
              <a:rPr lang="fr-BE" dirty="0">
                <a:latin typeface="Calibri" panose="020F0502020204030204" pitchFamily="34" charset="0"/>
                <a:ea typeface="Calibri" panose="020F0502020204030204" pitchFamily="34" charset="0"/>
              </a:rPr>
              <a:t>un coffrage en bois. L’épaisseur du coffrage doit faire 9 </a:t>
            </a:r>
            <a:r>
              <a:rPr lang="fr-BE" dirty="0" smtClean="0">
                <a:latin typeface="Calibri" panose="020F0502020204030204" pitchFamily="34" charset="0"/>
                <a:ea typeface="Calibri" panose="020F0502020204030204" pitchFamily="34" charset="0"/>
              </a:rPr>
              <a:t>cm </a:t>
            </a:r>
            <a:r>
              <a:rPr lang="fr-BE" dirty="0">
                <a:latin typeface="Calibri" panose="020F0502020204030204" pitchFamily="34" charset="0"/>
                <a:ea typeface="Calibri" panose="020F0502020204030204" pitchFamily="34" charset="0"/>
              </a:rPr>
              <a:t>pour passer le tuyau</a:t>
            </a:r>
            <a:r>
              <a:rPr lang="fr-BE" dirty="0" smtClean="0">
                <a:latin typeface="Calibri" panose="020F0502020204030204" pitchFamily="34" charset="0"/>
                <a:ea typeface="Calibri" panose="020F0502020204030204" pitchFamily="34" charset="0"/>
              </a:rPr>
              <a:t>.</a:t>
            </a:r>
            <a:endParaRPr lang="fr-BE" dirty="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grpSp>
        <p:nvGrpSpPr>
          <p:cNvPr id="11" name="Group 8"/>
          <p:cNvGrpSpPr>
            <a:grpSpLocks/>
          </p:cNvGrpSpPr>
          <p:nvPr/>
        </p:nvGrpSpPr>
        <p:grpSpPr bwMode="auto">
          <a:xfrm>
            <a:off x="336123" y="6237886"/>
            <a:ext cx="8606269" cy="302972"/>
            <a:chOff x="3786" y="10587"/>
            <a:chExt cx="12762" cy="517"/>
          </a:xfrm>
        </p:grpSpPr>
        <p:sp>
          <p:nvSpPr>
            <p:cNvPr id="12" name="Rectangle à coins arrondis 8"/>
            <p:cNvSpPr>
              <a:spLocks noChangeArrowheads="1"/>
            </p:cNvSpPr>
            <p:nvPr/>
          </p:nvSpPr>
          <p:spPr bwMode="auto">
            <a:xfrm>
              <a:off x="3786" y="10594"/>
              <a:ext cx="6100" cy="510"/>
            </a:xfrm>
            <a:prstGeom prst="roundRect">
              <a:avLst>
                <a:gd name="adj" fmla="val 16667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50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fr-FR" sz="14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+mj-lt"/>
                  <a:cs typeface="Arial" pitchFamily="34" charset="0"/>
                </a:rPr>
                <a:t>Isolation</a:t>
              </a:r>
              <a:r>
                <a:rPr kumimoji="0" lang="fr-FR" sz="1400" b="0" i="0" u="none" strike="noStrike" cap="none" normalizeH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+mj-lt"/>
                  <a:cs typeface="Arial" pitchFamily="34" charset="0"/>
                </a:rPr>
                <a:t> des murs de la maison par l’intérieur</a:t>
              </a:r>
              <a:endParaRPr kumimoji="0" lang="fr-FR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j-lt"/>
                <a:cs typeface="Arial" pitchFamily="34" charset="0"/>
              </a:endParaRPr>
            </a:p>
          </p:txBody>
        </p:sp>
        <p:sp>
          <p:nvSpPr>
            <p:cNvPr id="13" name="Rectangle à coins arrondis 6"/>
            <p:cNvSpPr>
              <a:spLocks noChangeArrowheads="1"/>
            </p:cNvSpPr>
            <p:nvPr/>
          </p:nvSpPr>
          <p:spPr bwMode="auto">
            <a:xfrm>
              <a:off x="14034" y="10587"/>
              <a:ext cx="2514" cy="517"/>
            </a:xfrm>
            <a:prstGeom prst="roundRect">
              <a:avLst>
                <a:gd name="adj" fmla="val 16667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50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lang="fr-BE" sz="1400" dirty="0" smtClean="0">
                  <a:solidFill>
                    <a:schemeClr val="bg1"/>
                  </a:solidFill>
                  <a:latin typeface="Calibri" pitchFamily="34" charset="0"/>
                  <a:cs typeface="Arial" pitchFamily="34" charset="0"/>
                </a:rPr>
                <a:t>MI </a:t>
              </a:r>
              <a:r>
                <a:rPr kumimoji="0" lang="fr-BE" sz="14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Calibri" pitchFamily="34" charset="0"/>
                  <a:cs typeface="Arial" pitchFamily="34" charset="0"/>
                </a:rPr>
                <a:t>02/17</a:t>
              </a:r>
              <a:endParaRPr kumimoji="0" lang="fr-FR" sz="1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5" y="740035"/>
            <a:ext cx="2893393" cy="2170045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539552" y="3249415"/>
            <a:ext cx="30243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fr-BE" dirty="0">
                <a:latin typeface="Calibri" panose="020F0502020204030204" pitchFamily="34" charset="0"/>
                <a:ea typeface="Calibri" panose="020F0502020204030204" pitchFamily="34" charset="0"/>
              </a:rPr>
              <a:t>Le coffrage doit être fermé avec un </a:t>
            </a:r>
            <a:r>
              <a:rPr lang="fr-BE" dirty="0" smtClean="0">
                <a:latin typeface="Calibri" panose="020F0502020204030204" pitchFamily="34" charset="0"/>
                <a:ea typeface="Calibri" panose="020F0502020204030204" pitchFamily="34" charset="0"/>
              </a:rPr>
              <a:t>pare-vapeur</a:t>
            </a:r>
            <a:endParaRPr lang="fr-BE" dirty="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graphicFrame>
        <p:nvGraphicFramePr>
          <p:cNvPr id="17" name="Obje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20386263"/>
              </p:ext>
            </p:extLst>
          </p:nvPr>
        </p:nvGraphicFramePr>
        <p:xfrm>
          <a:off x="827584" y="4100643"/>
          <a:ext cx="2365251" cy="15055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7" name="PhotoImpact" r:id="rId4" imgW="5162400" imgH="3286080" progId="PI3.Image">
                  <p:embed/>
                </p:oleObj>
              </mc:Choice>
              <mc:Fallback>
                <p:oleObj name="PhotoImpact" r:id="rId4" imgW="5162400" imgH="3286080" progId="PI3.Im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27584" y="4100643"/>
                        <a:ext cx="2365251" cy="150555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29100052"/>
              </p:ext>
            </p:extLst>
          </p:nvPr>
        </p:nvGraphicFramePr>
        <p:xfrm>
          <a:off x="6010326" y="4235898"/>
          <a:ext cx="2520280" cy="17032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8" name="PhotoImpact" r:id="rId6" imgW="10655280" imgH="7200720" progId="PI3.Image">
                  <p:embed/>
                </p:oleObj>
              </mc:Choice>
              <mc:Fallback>
                <p:oleObj name="PhotoImpact" r:id="rId6" imgW="10655280" imgH="7200720" progId="PI3.Im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010326" y="4235898"/>
                        <a:ext cx="2520280" cy="170325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00944697"/>
              </p:ext>
            </p:extLst>
          </p:nvPr>
        </p:nvGraphicFramePr>
        <p:xfrm>
          <a:off x="4348181" y="4553792"/>
          <a:ext cx="1527024" cy="8725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9" name="PhotoImpact" r:id="rId8" imgW="3644640" imgH="2082600" progId="PI3.Image">
                  <p:embed/>
                </p:oleObj>
              </mc:Choice>
              <mc:Fallback>
                <p:oleObj name="PhotoImpact" r:id="rId8" imgW="3644640" imgH="2082600" progId="PI3.Im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348181" y="4553792"/>
                        <a:ext cx="1527024" cy="87258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ZoneTexte 19"/>
          <p:cNvSpPr txBox="1"/>
          <p:nvPr/>
        </p:nvSpPr>
        <p:spPr>
          <a:xfrm>
            <a:off x="4449760" y="3271672"/>
            <a:ext cx="36541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fr-BE" dirty="0">
                <a:latin typeface="Calibri" panose="020F0502020204030204" pitchFamily="34" charset="0"/>
                <a:ea typeface="Calibri" panose="020F0502020204030204" pitchFamily="34" charset="0"/>
              </a:rPr>
              <a:t>ou en </a:t>
            </a:r>
            <a:r>
              <a:rPr lang="fr-BE" dirty="0" smtClean="0">
                <a:latin typeface="Calibri" panose="020F0502020204030204" pitchFamily="34" charset="0"/>
                <a:ea typeface="Calibri" panose="020F0502020204030204" pitchFamily="34" charset="0"/>
              </a:rPr>
              <a:t>« </a:t>
            </a:r>
            <a:r>
              <a:rPr lang="fr-BE" dirty="0" err="1" smtClean="0">
                <a:latin typeface="Calibri" panose="020F0502020204030204" pitchFamily="34" charset="0"/>
                <a:ea typeface="Calibri" panose="020F0502020204030204" pitchFamily="34" charset="0"/>
              </a:rPr>
              <a:t>fermacell</a:t>
            </a:r>
            <a:r>
              <a:rPr lang="fr-BE" dirty="0" smtClean="0">
                <a:latin typeface="Calibri" panose="020F0502020204030204" pitchFamily="34" charset="0"/>
                <a:ea typeface="Calibri" panose="020F0502020204030204" pitchFamily="34" charset="0"/>
              </a:rPr>
              <a:t> » </a:t>
            </a:r>
            <a:r>
              <a:rPr lang="fr-BE" dirty="0"/>
              <a:t>®</a:t>
            </a:r>
            <a:r>
              <a:rPr lang="fr-BE" dirty="0" smtClean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fr-BE" dirty="0">
                <a:latin typeface="Calibri" panose="020F0502020204030204" pitchFamily="34" charset="0"/>
                <a:ea typeface="Calibri" panose="020F0502020204030204" pitchFamily="34" charset="0"/>
              </a:rPr>
              <a:t>(plaque de gypse </a:t>
            </a:r>
            <a:r>
              <a:rPr lang="fr-BE" dirty="0" smtClean="0">
                <a:latin typeface="Calibri" panose="020F0502020204030204" pitchFamily="34" charset="0"/>
                <a:ea typeface="Calibri" panose="020F0502020204030204" pitchFamily="34" charset="0"/>
              </a:rPr>
              <a:t>renforcé </a:t>
            </a:r>
            <a:r>
              <a:rPr lang="fr-BE" dirty="0">
                <a:latin typeface="Calibri" panose="020F0502020204030204" pitchFamily="34" charset="0"/>
                <a:ea typeface="Calibri" panose="020F0502020204030204" pitchFamily="34" charset="0"/>
              </a:rPr>
              <a:t>de </a:t>
            </a:r>
            <a:r>
              <a:rPr lang="fr-BE" dirty="0" smtClean="0">
                <a:latin typeface="Calibri" panose="020F0502020204030204" pitchFamily="34" charset="0"/>
                <a:ea typeface="Calibri" panose="020F0502020204030204" pitchFamily="34" charset="0"/>
              </a:rPr>
              <a:t>cellulose)</a:t>
            </a:r>
            <a:endParaRPr lang="fr-BE" dirty="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4764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7"/>
          <p:cNvSpPr>
            <a:spLocks noChangeArrowheads="1"/>
          </p:cNvSpPr>
          <p:nvPr/>
        </p:nvSpPr>
        <p:spPr bwMode="auto">
          <a:xfrm>
            <a:off x="179512" y="188640"/>
            <a:ext cx="8784976" cy="6480720"/>
          </a:xfrm>
          <a:prstGeom prst="foldedCorner">
            <a:avLst>
              <a:gd name="adj" fmla="val 12500"/>
            </a:avLst>
          </a:prstGeom>
          <a:noFill/>
          <a:ln w="9525">
            <a:solidFill>
              <a:srgbClr val="C2D69B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336123" y="6237886"/>
            <a:ext cx="8606269" cy="302972"/>
            <a:chOff x="3786" y="10587"/>
            <a:chExt cx="12762" cy="517"/>
          </a:xfrm>
        </p:grpSpPr>
        <p:sp>
          <p:nvSpPr>
            <p:cNvPr id="4" name="Rectangle à coins arrondis 8"/>
            <p:cNvSpPr>
              <a:spLocks noChangeArrowheads="1"/>
            </p:cNvSpPr>
            <p:nvPr/>
          </p:nvSpPr>
          <p:spPr bwMode="auto">
            <a:xfrm>
              <a:off x="3786" y="10594"/>
              <a:ext cx="6100" cy="510"/>
            </a:xfrm>
            <a:prstGeom prst="roundRect">
              <a:avLst>
                <a:gd name="adj" fmla="val 16667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50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fr-FR" sz="14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+mj-lt"/>
                  <a:cs typeface="Arial" pitchFamily="34" charset="0"/>
                </a:rPr>
                <a:t>Isolation</a:t>
              </a:r>
              <a:r>
                <a:rPr kumimoji="0" lang="fr-FR" sz="1400" b="0" i="0" u="none" strike="noStrike" cap="none" normalizeH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+mj-lt"/>
                  <a:cs typeface="Arial" pitchFamily="34" charset="0"/>
                </a:rPr>
                <a:t> des murs de la maison par l’intérieur</a:t>
              </a:r>
              <a:endParaRPr kumimoji="0" lang="fr-FR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j-lt"/>
                <a:cs typeface="Arial" pitchFamily="34" charset="0"/>
              </a:endParaRPr>
            </a:p>
          </p:txBody>
        </p:sp>
        <p:sp>
          <p:nvSpPr>
            <p:cNvPr id="5" name="Rectangle à coins arrondis 6"/>
            <p:cNvSpPr>
              <a:spLocks noChangeArrowheads="1"/>
            </p:cNvSpPr>
            <p:nvPr/>
          </p:nvSpPr>
          <p:spPr bwMode="auto">
            <a:xfrm>
              <a:off x="14034" y="10587"/>
              <a:ext cx="2514" cy="517"/>
            </a:xfrm>
            <a:prstGeom prst="roundRect">
              <a:avLst>
                <a:gd name="adj" fmla="val 16667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50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lang="fr-BE" sz="1400" dirty="0" smtClean="0">
                  <a:solidFill>
                    <a:schemeClr val="bg1"/>
                  </a:solidFill>
                  <a:latin typeface="Calibri" pitchFamily="34" charset="0"/>
                  <a:cs typeface="Arial" pitchFamily="34" charset="0"/>
                </a:rPr>
                <a:t>MI </a:t>
              </a:r>
              <a:r>
                <a:rPr kumimoji="0" lang="fr-BE" sz="14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Calibri" pitchFamily="34" charset="0"/>
                  <a:cs typeface="Arial" pitchFamily="34" charset="0"/>
                </a:rPr>
                <a:t>02/18</a:t>
              </a:r>
              <a:endParaRPr kumimoji="0" lang="fr-FR" sz="1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6" name="ZoneTexte 5"/>
          <p:cNvSpPr txBox="1"/>
          <p:nvPr/>
        </p:nvSpPr>
        <p:spPr>
          <a:xfrm>
            <a:off x="399252" y="5186054"/>
            <a:ext cx="79802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fr-BE" dirty="0" smtClean="0">
                <a:latin typeface="Calibri" panose="020F0502020204030204" pitchFamily="34" charset="0"/>
                <a:ea typeface="Calibri" panose="020F0502020204030204" pitchFamily="34" charset="0"/>
              </a:rPr>
              <a:t>Refermer </a:t>
            </a:r>
            <a:r>
              <a:rPr lang="fr-BE" dirty="0">
                <a:latin typeface="Calibri" panose="020F0502020204030204" pitchFamily="34" charset="0"/>
                <a:ea typeface="Calibri" panose="020F0502020204030204" pitchFamily="34" charset="0"/>
              </a:rPr>
              <a:t>le trou avec une membrane autocollante</a:t>
            </a: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fr-BE" dirty="0">
                <a:latin typeface="Calibri" panose="020F0502020204030204" pitchFamily="34" charset="0"/>
                <a:ea typeface="Calibri" panose="020F0502020204030204" pitchFamily="34" charset="0"/>
              </a:rPr>
              <a:t>Poser la finition voulue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2744417"/>
            <a:ext cx="2009193" cy="2009193"/>
          </a:xfrm>
          <a:prstGeom prst="rect">
            <a:avLst/>
          </a:prstGeom>
        </p:spPr>
      </p:pic>
      <p:graphicFrame>
        <p:nvGraphicFramePr>
          <p:cNvPr id="8" name="Obje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46197947"/>
              </p:ext>
            </p:extLst>
          </p:nvPr>
        </p:nvGraphicFramePr>
        <p:xfrm>
          <a:off x="5724128" y="231757"/>
          <a:ext cx="847310" cy="14435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0" name="PhotoImpact" r:id="rId4" imgW="1028520" imgH="1752480" progId="PI3.Image">
                  <p:embed/>
                </p:oleObj>
              </mc:Choice>
              <mc:Fallback>
                <p:oleObj name="PhotoImpact" r:id="rId4" imgW="1028520" imgH="1752480" progId="PI3.Image">
                  <p:embed/>
                  <p:pic>
                    <p:nvPicPr>
                      <p:cNvPr id="3" name="Objet 2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724128" y="231757"/>
                        <a:ext cx="847310" cy="144356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ZoneTexte 8"/>
          <p:cNvSpPr txBox="1"/>
          <p:nvPr/>
        </p:nvSpPr>
        <p:spPr>
          <a:xfrm>
            <a:off x="336123" y="425075"/>
            <a:ext cx="66967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fr-BE">
                <a:latin typeface="Calibri" panose="020F0502020204030204" pitchFamily="34" charset="0"/>
                <a:ea typeface="Calibri" panose="020F0502020204030204" pitchFamily="34" charset="0"/>
              </a:rPr>
              <a:t>Forer un trou de 9 cm dans chaque caisson</a:t>
            </a: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fr-BE" dirty="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370302" y="1732726"/>
            <a:ext cx="85941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fr-BE" dirty="0">
                <a:latin typeface="Calibri" panose="020F0502020204030204" pitchFamily="34" charset="0"/>
                <a:ea typeface="Calibri" panose="020F0502020204030204" pitchFamily="34" charset="0"/>
              </a:rPr>
              <a:t>Le trou de remplissage doit être fait à 10 cm du plafond. On y glisse le tuyau de façon à ce qu’il arrive à 10 cm du sol pour pouvoir commencer à combler le coffrage puis on remonte le tuyau de l’</a:t>
            </a:r>
            <a:r>
              <a:rPr lang="fr-BE" dirty="0" err="1">
                <a:latin typeface="Calibri" panose="020F0502020204030204" pitchFamily="34" charset="0"/>
                <a:ea typeface="Calibri" panose="020F0502020204030204" pitchFamily="34" charset="0"/>
              </a:rPr>
              <a:t>insuffleuse</a:t>
            </a:r>
            <a:r>
              <a:rPr lang="fr-BE" dirty="0">
                <a:latin typeface="Calibri" panose="020F0502020204030204" pitchFamily="34" charset="0"/>
                <a:ea typeface="Calibri" panose="020F0502020204030204" pitchFamily="34" charset="0"/>
              </a:rPr>
              <a:t> progressivement par 10 cm car la projection s’effectue en « V » sur les parois.</a:t>
            </a: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5212" y="2933055"/>
            <a:ext cx="2736304" cy="1820555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2953410"/>
            <a:ext cx="1800200" cy="18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976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7"/>
          <p:cNvSpPr>
            <a:spLocks noChangeArrowheads="1"/>
          </p:cNvSpPr>
          <p:nvPr/>
        </p:nvSpPr>
        <p:spPr bwMode="auto">
          <a:xfrm>
            <a:off x="179512" y="188640"/>
            <a:ext cx="8784976" cy="6480720"/>
          </a:xfrm>
          <a:prstGeom prst="foldedCorner">
            <a:avLst>
              <a:gd name="adj" fmla="val 12500"/>
            </a:avLst>
          </a:prstGeom>
          <a:noFill/>
          <a:ln w="9525">
            <a:solidFill>
              <a:srgbClr val="C2D69B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9" name="AutoShape 3"/>
          <p:cNvSpPr>
            <a:spLocks noChangeArrowheads="1"/>
          </p:cNvSpPr>
          <p:nvPr/>
        </p:nvSpPr>
        <p:spPr bwMode="auto">
          <a:xfrm>
            <a:off x="560334" y="286566"/>
            <a:ext cx="8391316" cy="346673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63500" cmpd="thickThin">
            <a:solidFill>
              <a:schemeClr val="accent4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50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lang="fr-BE" sz="1400" b="1" dirty="0" smtClean="0">
                <a:cs typeface="Arial" pitchFamily="34" charset="0"/>
              </a:rPr>
              <a:t>1.2. Arbre des possibilités: Partie 2</a:t>
            </a:r>
            <a:endParaRPr kumimoji="0" lang="fr-FR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pic>
        <p:nvPicPr>
          <p:cNvPr id="11" name="Picture 2" descr="https://www.guidebatimentdurable.brussels/servlet/Repository/35072.png?ID=3507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0"/>
          <a:stretch/>
        </p:blipFill>
        <p:spPr bwMode="auto">
          <a:xfrm>
            <a:off x="208695" y="663371"/>
            <a:ext cx="8536739" cy="4925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ZoneTexte 11"/>
          <p:cNvSpPr txBox="1"/>
          <p:nvPr/>
        </p:nvSpPr>
        <p:spPr>
          <a:xfrm>
            <a:off x="5652119" y="2996952"/>
            <a:ext cx="327887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100" u="sng" dirty="0"/>
              <a:t>Après avoir parcouru cet arbre, portant principalement sur la composition, l'aspect et l'exposition aux éléments du mur, 3 situations sont possibles :</a:t>
            </a:r>
          </a:p>
          <a:p>
            <a:endParaRPr lang="fr-BE" sz="1100" dirty="0"/>
          </a:p>
          <a:p>
            <a:pPr marL="171450" indent="-171450">
              <a:buFont typeface="Arial" pitchFamily="34" charset="0"/>
              <a:buChar char="•"/>
            </a:pPr>
            <a:r>
              <a:rPr lang="fr-BE" sz="1100" b="1" dirty="0"/>
              <a:t>Rouge : </a:t>
            </a:r>
            <a:r>
              <a:rPr lang="fr-BE" sz="1100" dirty="0"/>
              <a:t>l'application d'une isolation par l'intérieur est déconseillée en l'état. Sans intervention pour résoudre les problèmes détectés (dégâts à la façade, présence d'humidité,...), une isolation par l'intérieur est déconseillée car trop risquée . 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fr-BE" sz="1100" b="1" dirty="0"/>
              <a:t>Orange : </a:t>
            </a:r>
            <a:r>
              <a:rPr lang="fr-BE" sz="1100" dirty="0"/>
              <a:t>l'applicabilité de la technique est peu connue. Pour ces configurations, une étude approfondie est nécessaire pour voir si cette technique peut être envisagée ou non. Le risque est moyen . 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fr-BE" sz="1100" b="1" dirty="0"/>
              <a:t>Vert : </a:t>
            </a:r>
            <a:r>
              <a:rPr lang="fr-BE" sz="1100" dirty="0"/>
              <a:t>la technique est potentiellement applicable  ; il faut maintenant passer à la partie 2 de l'arbre pour s'en assurer. </a:t>
            </a:r>
          </a:p>
        </p:txBody>
      </p:sp>
      <p:grpSp>
        <p:nvGrpSpPr>
          <p:cNvPr id="15" name="Group 8"/>
          <p:cNvGrpSpPr>
            <a:grpSpLocks/>
          </p:cNvGrpSpPr>
          <p:nvPr/>
        </p:nvGrpSpPr>
        <p:grpSpPr bwMode="auto">
          <a:xfrm>
            <a:off x="336123" y="6237886"/>
            <a:ext cx="8606269" cy="302972"/>
            <a:chOff x="3786" y="10587"/>
            <a:chExt cx="12762" cy="517"/>
          </a:xfrm>
        </p:grpSpPr>
        <p:sp>
          <p:nvSpPr>
            <p:cNvPr id="16" name="Rectangle à coins arrondis 8"/>
            <p:cNvSpPr>
              <a:spLocks noChangeArrowheads="1"/>
            </p:cNvSpPr>
            <p:nvPr/>
          </p:nvSpPr>
          <p:spPr bwMode="auto">
            <a:xfrm>
              <a:off x="3786" y="10594"/>
              <a:ext cx="6100" cy="510"/>
            </a:xfrm>
            <a:prstGeom prst="roundRect">
              <a:avLst>
                <a:gd name="adj" fmla="val 16667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50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fr-FR" sz="14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+mj-lt"/>
                  <a:cs typeface="Arial" pitchFamily="34" charset="0"/>
                </a:rPr>
                <a:t>Isolation</a:t>
              </a:r>
              <a:r>
                <a:rPr kumimoji="0" lang="fr-FR" sz="1400" b="0" i="0" u="none" strike="noStrike" cap="none" normalizeH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+mj-lt"/>
                  <a:cs typeface="Arial" pitchFamily="34" charset="0"/>
                </a:rPr>
                <a:t> des murs de la maison par l’intérieur</a:t>
              </a:r>
              <a:endParaRPr kumimoji="0" lang="fr-FR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j-lt"/>
                <a:cs typeface="Arial" pitchFamily="34" charset="0"/>
              </a:endParaRPr>
            </a:p>
          </p:txBody>
        </p:sp>
        <p:sp>
          <p:nvSpPr>
            <p:cNvPr id="20" name="Rectangle à coins arrondis 6"/>
            <p:cNvSpPr>
              <a:spLocks noChangeArrowheads="1"/>
            </p:cNvSpPr>
            <p:nvPr/>
          </p:nvSpPr>
          <p:spPr bwMode="auto">
            <a:xfrm>
              <a:off x="14034" y="10587"/>
              <a:ext cx="2514" cy="517"/>
            </a:xfrm>
            <a:prstGeom prst="roundRect">
              <a:avLst>
                <a:gd name="adj" fmla="val 16667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50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lang="fr-BE" sz="1400" dirty="0" smtClean="0">
                  <a:solidFill>
                    <a:schemeClr val="bg1"/>
                  </a:solidFill>
                  <a:latin typeface="Calibri" pitchFamily="34" charset="0"/>
                  <a:cs typeface="Arial" pitchFamily="34" charset="0"/>
                </a:rPr>
                <a:t>Mi </a:t>
              </a:r>
              <a:r>
                <a:rPr kumimoji="0" lang="fr-BE" sz="14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Calibri" pitchFamily="34" charset="0"/>
                  <a:cs typeface="Arial" pitchFamily="34" charset="0"/>
                </a:rPr>
                <a:t>01/2</a:t>
              </a:r>
              <a:endParaRPr kumimoji="0" lang="fr-FR" sz="1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86501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7"/>
          <p:cNvSpPr>
            <a:spLocks noChangeArrowheads="1"/>
          </p:cNvSpPr>
          <p:nvPr/>
        </p:nvSpPr>
        <p:spPr bwMode="auto">
          <a:xfrm>
            <a:off x="179512" y="188640"/>
            <a:ext cx="8784976" cy="6480720"/>
          </a:xfrm>
          <a:prstGeom prst="foldedCorner">
            <a:avLst>
              <a:gd name="adj" fmla="val 12500"/>
            </a:avLst>
          </a:prstGeom>
          <a:noFill/>
          <a:ln w="9525">
            <a:solidFill>
              <a:srgbClr val="C2D69B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9" name="AutoShape 3"/>
          <p:cNvSpPr>
            <a:spLocks noChangeArrowheads="1"/>
          </p:cNvSpPr>
          <p:nvPr/>
        </p:nvSpPr>
        <p:spPr bwMode="auto">
          <a:xfrm>
            <a:off x="573172" y="206749"/>
            <a:ext cx="8391316" cy="346673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63500" cmpd="thickThin">
            <a:solidFill>
              <a:schemeClr val="accent4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fontAlgn="base">
              <a:spcBef>
                <a:spcPts val="500"/>
              </a:spcBef>
              <a:spcAft>
                <a:spcPts val="1000"/>
              </a:spcAft>
            </a:pPr>
            <a:r>
              <a:rPr lang="fr-BE" sz="1400" b="1" dirty="0" smtClean="0">
                <a:cs typeface="Arial" pitchFamily="34" charset="0"/>
              </a:rPr>
              <a:t>1.3. </a:t>
            </a:r>
            <a:r>
              <a:rPr lang="fr-BE" sz="1400" b="1" dirty="0">
                <a:cs typeface="Arial" pitchFamily="34" charset="0"/>
              </a:rPr>
              <a:t>A</a:t>
            </a:r>
            <a:r>
              <a:rPr lang="fr-BE" sz="1400" b="1" dirty="0" smtClean="0">
                <a:cs typeface="Arial" pitchFamily="34" charset="0"/>
              </a:rPr>
              <a:t>rbre des types d’isolation à choisir  </a:t>
            </a:r>
            <a:endParaRPr kumimoji="0" lang="fr-FR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pic>
        <p:nvPicPr>
          <p:cNvPr id="8" name="Picture 2" descr="https://www.guidebatimentdurable.brussels/servlet/Repository/34841.png?ID=3484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3" r="3504"/>
          <a:stretch/>
        </p:blipFill>
        <p:spPr bwMode="auto">
          <a:xfrm>
            <a:off x="723063" y="571531"/>
            <a:ext cx="7992888" cy="4799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ZoneTexte 9"/>
          <p:cNvSpPr txBox="1"/>
          <p:nvPr/>
        </p:nvSpPr>
        <p:spPr>
          <a:xfrm>
            <a:off x="5678491" y="2939459"/>
            <a:ext cx="324036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100" dirty="0"/>
              <a:t>Après avoir parcouru cet arbre, portant principalement sur la composition, l'aspect et l'exposition aux éléments du mur, 3 situations sont possibles :</a:t>
            </a:r>
          </a:p>
          <a:p>
            <a:endParaRPr lang="fr-BE" sz="1100" dirty="0"/>
          </a:p>
          <a:p>
            <a:pPr marL="171450" indent="-171450">
              <a:buFont typeface="Arial" pitchFamily="34" charset="0"/>
              <a:buChar char="•"/>
            </a:pPr>
            <a:r>
              <a:rPr lang="fr-BE" sz="1100" b="1" dirty="0"/>
              <a:t>Rouge : </a:t>
            </a:r>
            <a:r>
              <a:rPr lang="fr-BE" sz="1100" dirty="0"/>
              <a:t>l'application d'une isolation par l'intérieur est déconseillée en l'état. Sans intervention pour résoudre les problèmes détectés (dégâts à la façade, présence d'humidité,...), une isolation par l'intérieur est déconseillée car trop risquée . 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fr-BE" sz="1100" b="1" dirty="0"/>
              <a:t>Orange : </a:t>
            </a:r>
            <a:r>
              <a:rPr lang="fr-BE" sz="1100" dirty="0"/>
              <a:t>l'applicabilité de la technique est peu connue. Pour ces configurations, une étude approfondie est nécessaire pour voir si cette technique peut être envisagée ou non. Le risque est moyen . 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fr-BE" sz="1100" b="1" dirty="0"/>
              <a:t>Vert : </a:t>
            </a:r>
            <a:r>
              <a:rPr lang="fr-BE" sz="1100" dirty="0"/>
              <a:t>la technique est potentiellement applicable  ; il faut maintenant passer à la partie 2 de l'arbre pour s'en assurer. 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104012" y="4993493"/>
            <a:ext cx="453999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itchFamily="34" charset="0"/>
              <a:buChar char="•"/>
            </a:pPr>
            <a:r>
              <a:rPr lang="fr-BE" sz="1000" dirty="0"/>
              <a:t>Défauts de planéité  : un mur présentant des défauts de plus de 15-20 mm sur une règle de 2 m est considéré comme ayant « un grand défaut de planéité ».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fr-BE" sz="1000" dirty="0"/>
              <a:t>Résistance mécanique de la paroi: à l'appréciation du concepteur. Un support </a:t>
            </a:r>
            <a:r>
              <a:rPr lang="fr-BE" sz="1000" dirty="0" smtClean="0"/>
              <a:t>net et </a:t>
            </a:r>
            <a:r>
              <a:rPr lang="fr-BE" sz="1000" dirty="0"/>
              <a:t>propre, ne présentant pas d'éléments se délitant est un bon indice d'une résistance suffisante. En cas de doutes, faire des tests mécaniques sur le support.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fr-BE" sz="1000" dirty="0"/>
              <a:t>Finitions intérieures existantes pouvant supporter une augmentation de l'humidité </a:t>
            </a:r>
            <a:r>
              <a:rPr lang="fr-BE" sz="1000" dirty="0" smtClean="0"/>
              <a:t>(Cf. Comprendre </a:t>
            </a:r>
            <a:r>
              <a:rPr lang="fr-BE" sz="1000" dirty="0"/>
              <a:t>le comportement de la paroi, </a:t>
            </a:r>
            <a:r>
              <a:rPr lang="fr-BE" sz="1000" dirty="0" smtClean="0"/>
              <a:t>réduction </a:t>
            </a:r>
            <a:r>
              <a:rPr lang="fr-BE" sz="1000" dirty="0"/>
              <a:t>du potentiel de séchage </a:t>
            </a:r>
            <a:r>
              <a:rPr lang="fr-BE" sz="1000" dirty="0" smtClean="0"/>
              <a:t>). </a:t>
            </a:r>
            <a:endParaRPr lang="fr-BE" sz="1000" dirty="0"/>
          </a:p>
        </p:txBody>
      </p:sp>
      <p:grpSp>
        <p:nvGrpSpPr>
          <p:cNvPr id="15" name="Group 8"/>
          <p:cNvGrpSpPr>
            <a:grpSpLocks/>
          </p:cNvGrpSpPr>
          <p:nvPr/>
        </p:nvGrpSpPr>
        <p:grpSpPr bwMode="auto">
          <a:xfrm>
            <a:off x="312582" y="6331743"/>
            <a:ext cx="8606269" cy="302972"/>
            <a:chOff x="3786" y="10587"/>
            <a:chExt cx="12762" cy="517"/>
          </a:xfrm>
        </p:grpSpPr>
        <p:sp>
          <p:nvSpPr>
            <p:cNvPr id="16" name="Rectangle à coins arrondis 8"/>
            <p:cNvSpPr>
              <a:spLocks noChangeArrowheads="1"/>
            </p:cNvSpPr>
            <p:nvPr/>
          </p:nvSpPr>
          <p:spPr bwMode="auto">
            <a:xfrm>
              <a:off x="3786" y="10594"/>
              <a:ext cx="6100" cy="510"/>
            </a:xfrm>
            <a:prstGeom prst="roundRect">
              <a:avLst>
                <a:gd name="adj" fmla="val 16667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50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fr-FR" sz="14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+mj-lt"/>
                  <a:cs typeface="Arial" pitchFamily="34" charset="0"/>
                </a:rPr>
                <a:t>Isolation</a:t>
              </a:r>
              <a:r>
                <a:rPr kumimoji="0" lang="fr-FR" sz="1400" b="0" i="0" u="none" strike="noStrike" cap="none" normalizeH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+mj-lt"/>
                  <a:cs typeface="Arial" pitchFamily="34" charset="0"/>
                </a:rPr>
                <a:t> des murs de la maison par l’intérieur</a:t>
              </a:r>
              <a:endParaRPr kumimoji="0" lang="fr-FR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j-lt"/>
                <a:cs typeface="Arial" pitchFamily="34" charset="0"/>
              </a:endParaRPr>
            </a:p>
          </p:txBody>
        </p:sp>
        <p:sp>
          <p:nvSpPr>
            <p:cNvPr id="20" name="Rectangle à coins arrondis 6"/>
            <p:cNvSpPr>
              <a:spLocks noChangeArrowheads="1"/>
            </p:cNvSpPr>
            <p:nvPr/>
          </p:nvSpPr>
          <p:spPr bwMode="auto">
            <a:xfrm>
              <a:off x="14034" y="10587"/>
              <a:ext cx="2514" cy="517"/>
            </a:xfrm>
            <a:prstGeom prst="roundRect">
              <a:avLst>
                <a:gd name="adj" fmla="val 16667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50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lang="fr-BE" sz="1400" dirty="0" smtClean="0">
                  <a:solidFill>
                    <a:schemeClr val="bg1"/>
                  </a:solidFill>
                  <a:latin typeface="Calibri" pitchFamily="34" charset="0"/>
                  <a:cs typeface="Arial" pitchFamily="34" charset="0"/>
                </a:rPr>
                <a:t>MI </a:t>
              </a:r>
              <a:r>
                <a:rPr kumimoji="0" lang="fr-BE" sz="14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Calibri" pitchFamily="34" charset="0"/>
                  <a:cs typeface="Arial" pitchFamily="34" charset="0"/>
                </a:rPr>
                <a:t>01/3</a:t>
              </a:r>
              <a:endParaRPr kumimoji="0" lang="fr-FR" sz="1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4493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7"/>
          <p:cNvSpPr>
            <a:spLocks noChangeArrowheads="1"/>
          </p:cNvSpPr>
          <p:nvPr/>
        </p:nvSpPr>
        <p:spPr bwMode="auto">
          <a:xfrm>
            <a:off x="179512" y="188640"/>
            <a:ext cx="8784976" cy="6480720"/>
          </a:xfrm>
          <a:prstGeom prst="foldedCorner">
            <a:avLst>
              <a:gd name="adj" fmla="val 12500"/>
            </a:avLst>
          </a:prstGeom>
          <a:noFill/>
          <a:ln w="9525">
            <a:solidFill>
              <a:srgbClr val="C2D69B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9" name="AutoShape 3"/>
          <p:cNvSpPr>
            <a:spLocks noChangeArrowheads="1"/>
          </p:cNvSpPr>
          <p:nvPr/>
        </p:nvSpPr>
        <p:spPr bwMode="auto">
          <a:xfrm>
            <a:off x="592436" y="808582"/>
            <a:ext cx="8391316" cy="346673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63500" cmpd="thickThin">
            <a:solidFill>
              <a:schemeClr val="accent4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50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lang="fr-BE" sz="1400" b="1" dirty="0" smtClean="0">
                <a:cs typeface="Arial" pitchFamily="34" charset="0"/>
              </a:rPr>
              <a:t>2.1. Panneaux isolants rigides collés</a:t>
            </a:r>
            <a:endParaRPr kumimoji="0" lang="fr-FR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21" name="AutoShape 7"/>
          <p:cNvSpPr>
            <a:spLocks noChangeArrowheads="1"/>
          </p:cNvSpPr>
          <p:nvPr/>
        </p:nvSpPr>
        <p:spPr bwMode="auto">
          <a:xfrm>
            <a:off x="179512" y="260648"/>
            <a:ext cx="8784976" cy="420688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127000" cmpd="dbl">
            <a:solidFill>
              <a:schemeClr val="accent2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50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lang="fr-BE" sz="2000" b="1" i="1" dirty="0">
                <a:solidFill>
                  <a:schemeClr val="bg1"/>
                </a:solidFill>
                <a:latin typeface="Calibri" pitchFamily="34" charset="0"/>
                <a:cs typeface="Arial" pitchFamily="34" charset="0"/>
              </a:rPr>
              <a:t>2</a:t>
            </a:r>
            <a:r>
              <a:rPr kumimoji="0" lang="fr-BE" sz="2000" b="1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cs typeface="Arial" pitchFamily="34" charset="0"/>
              </a:rPr>
              <a:t> – </a:t>
            </a:r>
            <a:r>
              <a:rPr lang="fr-BE" sz="2000" b="1" i="1" dirty="0" smtClean="0">
                <a:solidFill>
                  <a:schemeClr val="bg1"/>
                </a:solidFill>
                <a:latin typeface="Calibri" pitchFamily="34" charset="0"/>
                <a:cs typeface="Arial" pitchFamily="34" charset="0"/>
              </a:rPr>
              <a:t>Méthodes de placement</a:t>
            </a:r>
            <a:endParaRPr kumimoji="0" lang="fr-FR" sz="32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1" descr="image1_f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645" y="1468410"/>
            <a:ext cx="3946074" cy="2946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ZoneTexte 10"/>
          <p:cNvSpPr txBox="1"/>
          <p:nvPr/>
        </p:nvSpPr>
        <p:spPr>
          <a:xfrm>
            <a:off x="5033960" y="1396993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smtClean="0"/>
              <a:t>Avantages:</a:t>
            </a:r>
            <a:endParaRPr lang="fr-BE" dirty="0"/>
          </a:p>
        </p:txBody>
      </p:sp>
      <p:sp>
        <p:nvSpPr>
          <p:cNvPr id="12" name="ZoneTexte 11"/>
          <p:cNvSpPr txBox="1"/>
          <p:nvPr/>
        </p:nvSpPr>
        <p:spPr>
          <a:xfrm>
            <a:off x="5148064" y="1926574"/>
            <a:ext cx="25922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fr-BE" sz="1200" dirty="0"/>
              <a:t>Perte de place </a:t>
            </a:r>
            <a:r>
              <a:rPr lang="fr-BE" sz="1200" dirty="0" smtClean="0"/>
              <a:t>minimale.</a:t>
            </a:r>
            <a:endParaRPr lang="fr-BE" sz="1200" dirty="0"/>
          </a:p>
          <a:p>
            <a:pPr marL="285750" indent="-285750">
              <a:buFont typeface="Arial" pitchFamily="34" charset="0"/>
              <a:buChar char="•"/>
            </a:pPr>
            <a:r>
              <a:rPr lang="fr-BE" sz="1200" dirty="0"/>
              <a:t>Existe en panneaux comportant isolant, pare-vapeur éventuel et </a:t>
            </a:r>
            <a:r>
              <a:rPr lang="fr-BE" sz="1200" dirty="0" smtClean="0"/>
              <a:t>finition.</a:t>
            </a:r>
            <a:endParaRPr lang="fr-BE" sz="1200" dirty="0"/>
          </a:p>
        </p:txBody>
      </p:sp>
      <p:sp>
        <p:nvSpPr>
          <p:cNvPr id="13" name="ZoneTexte 12"/>
          <p:cNvSpPr txBox="1"/>
          <p:nvPr/>
        </p:nvSpPr>
        <p:spPr>
          <a:xfrm>
            <a:off x="5033960" y="3680900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smtClean="0"/>
              <a:t>Inconvénients:</a:t>
            </a:r>
            <a:endParaRPr lang="fr-BE" dirty="0"/>
          </a:p>
        </p:txBody>
      </p:sp>
      <p:sp>
        <p:nvSpPr>
          <p:cNvPr id="14" name="ZoneTexte 13"/>
          <p:cNvSpPr txBox="1"/>
          <p:nvPr/>
        </p:nvSpPr>
        <p:spPr>
          <a:xfrm>
            <a:off x="5148064" y="4221088"/>
            <a:ext cx="29523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fr-BE" sz="1200" dirty="0"/>
              <a:t>Support sans </a:t>
            </a:r>
            <a:r>
              <a:rPr lang="fr-BE" sz="1200" dirty="0" smtClean="0"/>
              <a:t>défaut </a:t>
            </a:r>
            <a:r>
              <a:rPr lang="fr-BE" sz="1200" dirty="0"/>
              <a:t>(max 15-20 mm sur une règle de 2 m</a:t>
            </a:r>
            <a:r>
              <a:rPr lang="fr-BE" sz="1200" dirty="0" smtClean="0"/>
              <a:t>).</a:t>
            </a:r>
            <a:endParaRPr lang="fr-BE" sz="1200" dirty="0"/>
          </a:p>
          <a:p>
            <a:pPr marL="285750" indent="-285750">
              <a:buFont typeface="Arial" pitchFamily="34" charset="0"/>
              <a:buChar char="•"/>
            </a:pPr>
            <a:r>
              <a:rPr lang="fr-BE" sz="1200" dirty="0"/>
              <a:t>Décapage du support au moins au droit des plots de </a:t>
            </a:r>
            <a:r>
              <a:rPr lang="fr-BE" sz="1200" dirty="0" smtClean="0"/>
              <a:t>colle.</a:t>
            </a:r>
            <a:endParaRPr lang="fr-BE" sz="1200" dirty="0"/>
          </a:p>
          <a:p>
            <a:pPr marL="285750" indent="-285750">
              <a:buFont typeface="Arial" pitchFamily="34" charset="0"/>
              <a:buChar char="•"/>
            </a:pPr>
            <a:r>
              <a:rPr lang="fr-BE" sz="1200" dirty="0"/>
              <a:t>Perte de l'</a:t>
            </a:r>
            <a:r>
              <a:rPr lang="fr-BE" sz="1200" i="1" dirty="0"/>
              <a:t>inertie thermique</a:t>
            </a:r>
            <a:r>
              <a:rPr lang="fr-BE" sz="1200" dirty="0"/>
              <a:t> du </a:t>
            </a:r>
            <a:r>
              <a:rPr lang="fr-BE" sz="1200" dirty="0" smtClean="0"/>
              <a:t>mur.</a:t>
            </a:r>
            <a:endParaRPr lang="fr-BE" sz="1200" dirty="0"/>
          </a:p>
        </p:txBody>
      </p:sp>
      <p:sp>
        <p:nvSpPr>
          <p:cNvPr id="15" name="ZoneTexte 14"/>
          <p:cNvSpPr txBox="1"/>
          <p:nvPr/>
        </p:nvSpPr>
        <p:spPr>
          <a:xfrm>
            <a:off x="336123" y="4581128"/>
            <a:ext cx="3960440" cy="1077218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wrap="square" rtlCol="0">
            <a:spAutoFit/>
          </a:bodyPr>
          <a:lstStyle/>
          <a:p>
            <a:r>
              <a:rPr lang="fr-BE" sz="1600" dirty="0"/>
              <a:t>Un isolant rigide ou semi-rigide est placé directement sur la face intérieure de la paroi.</a:t>
            </a:r>
          </a:p>
          <a:p>
            <a:r>
              <a:rPr lang="fr-BE" sz="1600" dirty="0"/>
              <a:t>Exemples : PUR, EPS, panneaux de fibres de bois, </a:t>
            </a:r>
            <a:r>
              <a:rPr lang="fr-BE" sz="1600" dirty="0" smtClean="0"/>
              <a:t>liège</a:t>
            </a:r>
            <a:r>
              <a:rPr lang="fr-BE" sz="1600" dirty="0"/>
              <a:t>.</a:t>
            </a:r>
          </a:p>
        </p:txBody>
      </p:sp>
      <p:grpSp>
        <p:nvGrpSpPr>
          <p:cNvPr id="23" name="Group 8"/>
          <p:cNvGrpSpPr>
            <a:grpSpLocks/>
          </p:cNvGrpSpPr>
          <p:nvPr/>
        </p:nvGrpSpPr>
        <p:grpSpPr bwMode="auto">
          <a:xfrm>
            <a:off x="336123" y="6237886"/>
            <a:ext cx="8606269" cy="302972"/>
            <a:chOff x="3786" y="10587"/>
            <a:chExt cx="12762" cy="517"/>
          </a:xfrm>
        </p:grpSpPr>
        <p:sp>
          <p:nvSpPr>
            <p:cNvPr id="24" name="Rectangle à coins arrondis 8"/>
            <p:cNvSpPr>
              <a:spLocks noChangeArrowheads="1"/>
            </p:cNvSpPr>
            <p:nvPr/>
          </p:nvSpPr>
          <p:spPr bwMode="auto">
            <a:xfrm>
              <a:off x="3786" y="10594"/>
              <a:ext cx="6100" cy="510"/>
            </a:xfrm>
            <a:prstGeom prst="roundRect">
              <a:avLst>
                <a:gd name="adj" fmla="val 16667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50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fr-FR" sz="14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+mj-lt"/>
                  <a:cs typeface="Arial" pitchFamily="34" charset="0"/>
                </a:rPr>
                <a:t>Isolation</a:t>
              </a:r>
              <a:r>
                <a:rPr kumimoji="0" lang="fr-FR" sz="1400" b="0" i="0" u="none" strike="noStrike" cap="none" normalizeH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+mj-lt"/>
                  <a:cs typeface="Arial" pitchFamily="34" charset="0"/>
                </a:rPr>
                <a:t> des murs de la maison par l’intérieur</a:t>
              </a:r>
              <a:endParaRPr kumimoji="0" lang="fr-FR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j-lt"/>
                <a:cs typeface="Arial" pitchFamily="34" charset="0"/>
              </a:endParaRPr>
            </a:p>
          </p:txBody>
        </p:sp>
        <p:sp>
          <p:nvSpPr>
            <p:cNvPr id="25" name="Rectangle à coins arrondis 6"/>
            <p:cNvSpPr>
              <a:spLocks noChangeArrowheads="1"/>
            </p:cNvSpPr>
            <p:nvPr/>
          </p:nvSpPr>
          <p:spPr bwMode="auto">
            <a:xfrm>
              <a:off x="14034" y="10587"/>
              <a:ext cx="2514" cy="517"/>
            </a:xfrm>
            <a:prstGeom prst="roundRect">
              <a:avLst>
                <a:gd name="adj" fmla="val 16667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50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lang="fr-BE" sz="1400" dirty="0" smtClean="0">
                  <a:solidFill>
                    <a:schemeClr val="bg1"/>
                  </a:solidFill>
                  <a:latin typeface="Calibri" pitchFamily="34" charset="0"/>
                  <a:cs typeface="Arial" pitchFamily="34" charset="0"/>
                </a:rPr>
                <a:t>MI </a:t>
              </a:r>
              <a:r>
                <a:rPr kumimoji="0" lang="fr-BE" sz="14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Calibri" pitchFamily="34" charset="0"/>
                  <a:cs typeface="Arial" pitchFamily="34" charset="0"/>
                </a:rPr>
                <a:t>02/1</a:t>
              </a:r>
              <a:endParaRPr kumimoji="0" lang="fr-FR" sz="1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04247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74" b="15254"/>
          <a:stretch/>
        </p:blipFill>
        <p:spPr>
          <a:xfrm>
            <a:off x="3265918" y="5301209"/>
            <a:ext cx="3960440" cy="1080120"/>
          </a:xfrm>
          <a:prstGeom prst="rect">
            <a:avLst/>
          </a:prstGeom>
        </p:spPr>
      </p:pic>
      <p:sp>
        <p:nvSpPr>
          <p:cNvPr id="7" name="AutoShape 7"/>
          <p:cNvSpPr>
            <a:spLocks noChangeArrowheads="1"/>
          </p:cNvSpPr>
          <p:nvPr/>
        </p:nvSpPr>
        <p:spPr bwMode="auto">
          <a:xfrm>
            <a:off x="179512" y="188640"/>
            <a:ext cx="8784976" cy="6480720"/>
          </a:xfrm>
          <a:prstGeom prst="foldedCorner">
            <a:avLst>
              <a:gd name="adj" fmla="val 12500"/>
            </a:avLst>
          </a:prstGeom>
          <a:noFill/>
          <a:ln w="9525">
            <a:solidFill>
              <a:srgbClr val="C2D69B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2" name="Rectangle 1"/>
          <p:cNvSpPr/>
          <p:nvPr/>
        </p:nvSpPr>
        <p:spPr>
          <a:xfrm>
            <a:off x="319487" y="1684827"/>
            <a:ext cx="8505025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fr-BE" b="1" dirty="0">
                <a:latin typeface="Calibri" panose="020F0502020204030204" pitchFamily="34" charset="0"/>
                <a:ea typeface="Calibri" panose="020F0502020204030204" pitchFamily="34" charset="0"/>
              </a:rPr>
              <a:t>Isolant </a:t>
            </a:r>
            <a:r>
              <a:rPr lang="fr-BE" b="1" dirty="0" smtClean="0">
                <a:latin typeface="Calibri" panose="020F0502020204030204" pitchFamily="34" charset="0"/>
                <a:ea typeface="Calibri" panose="020F0502020204030204" pitchFamily="34" charset="0"/>
              </a:rPr>
              <a:t>rigide (plaques avec languettes et rainures) </a:t>
            </a:r>
          </a:p>
          <a:p>
            <a:pPr marL="342900" indent="-342900">
              <a:buFont typeface="Symbol" panose="05050102010706020507" pitchFamily="18" charset="2"/>
              <a:buChar char=""/>
            </a:pPr>
            <a:r>
              <a:rPr lang="fr-BE" dirty="0" smtClean="0">
                <a:latin typeface="Calibri" panose="020F0502020204030204" pitchFamily="34" charset="0"/>
                <a:ea typeface="Calibri" panose="020F0502020204030204" pitchFamily="34" charset="0"/>
              </a:rPr>
              <a:t>Dépoussiérer le mur avec une brosse.</a:t>
            </a:r>
          </a:p>
          <a:p>
            <a:pPr marL="342900" indent="-342900">
              <a:buFont typeface="Symbol" panose="05050102010706020507" pitchFamily="18" charset="2"/>
              <a:buChar char=""/>
            </a:pPr>
            <a:r>
              <a:rPr lang="fr-BE" dirty="0" smtClean="0">
                <a:latin typeface="Calibri" panose="020F0502020204030204" pitchFamily="34" charset="0"/>
                <a:ea typeface="Calibri" panose="020F0502020204030204" pitchFamily="34" charset="0"/>
              </a:rPr>
              <a:t>Utiliser une colle </a:t>
            </a:r>
            <a:r>
              <a:rPr lang="fr-BE" dirty="0">
                <a:latin typeface="Calibri" panose="020F0502020204030204" pitchFamily="34" charset="0"/>
                <a:ea typeface="Calibri" panose="020F0502020204030204" pitchFamily="34" charset="0"/>
              </a:rPr>
              <a:t>en </a:t>
            </a:r>
            <a:r>
              <a:rPr lang="fr-BE" dirty="0" smtClean="0">
                <a:latin typeface="Calibri" panose="020F0502020204030204" pitchFamily="34" charset="0"/>
                <a:ea typeface="Calibri" panose="020F0502020204030204" pitchFamily="34" charset="0"/>
              </a:rPr>
              <a:t>cartouche ou une mousse </a:t>
            </a:r>
            <a:r>
              <a:rPr lang="fr-BE" dirty="0">
                <a:latin typeface="Calibri" panose="020F0502020204030204" pitchFamily="34" charset="0"/>
                <a:ea typeface="Calibri" panose="020F0502020204030204" pitchFamily="34" charset="0"/>
              </a:rPr>
              <a:t>à faible </a:t>
            </a:r>
            <a:r>
              <a:rPr lang="fr-BE" dirty="0" smtClean="0">
                <a:latin typeface="Calibri" panose="020F0502020204030204" pitchFamily="34" charset="0"/>
                <a:ea typeface="Calibri" panose="020F0502020204030204" pitchFamily="34" charset="0"/>
              </a:rPr>
              <a:t>expansion: faire des cordons </a:t>
            </a:r>
            <a:r>
              <a:rPr lang="fr-BE" dirty="0">
                <a:latin typeface="Calibri" panose="020F0502020204030204" pitchFamily="34" charset="0"/>
                <a:ea typeface="Calibri" panose="020F0502020204030204" pitchFamily="34" charset="0"/>
              </a:rPr>
              <a:t>en serpentins </a:t>
            </a:r>
            <a:r>
              <a:rPr lang="fr-BE" dirty="0" smtClean="0">
                <a:latin typeface="Calibri" panose="020F0502020204030204" pitchFamily="34" charset="0"/>
                <a:ea typeface="Calibri" panose="020F0502020204030204" pitchFamily="34" charset="0"/>
              </a:rPr>
              <a:t> (10 à 15 cm d’écart). Les découpes se font  à la scie à bois  (pas de scie électrique car elle s’encrasse).</a:t>
            </a:r>
          </a:p>
          <a:p>
            <a:pPr marL="342900" indent="-342900">
              <a:buFont typeface="Symbol" panose="05050102010706020507" pitchFamily="18" charset="2"/>
              <a:buChar char=""/>
            </a:pPr>
            <a:r>
              <a:rPr lang="fr-BE" dirty="0" smtClean="0">
                <a:latin typeface="Calibri" panose="020F0502020204030204" pitchFamily="34" charset="0"/>
                <a:ea typeface="Calibri" panose="020F0502020204030204" pitchFamily="34" charset="0"/>
              </a:rPr>
              <a:t>Après mesure, faire les </a:t>
            </a:r>
            <a:r>
              <a:rPr lang="fr-BE" dirty="0">
                <a:latin typeface="Calibri" panose="020F0502020204030204" pitchFamily="34" charset="0"/>
                <a:ea typeface="Calibri" panose="020F0502020204030204" pitchFamily="34" charset="0"/>
              </a:rPr>
              <a:t>découpes (électricité, apport et évacuation, eau, chauffage, ventilation, contour de portes et fenêtres) avec une scie égoïne ou </a:t>
            </a:r>
            <a:r>
              <a:rPr lang="fr-BE" dirty="0" smtClean="0">
                <a:latin typeface="Calibri" panose="020F0502020204030204" pitchFamily="34" charset="0"/>
                <a:ea typeface="Calibri" panose="020F0502020204030204" pitchFamily="34" charset="0"/>
              </a:rPr>
              <a:t>une scie cloche.</a:t>
            </a: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fr-BE" dirty="0" smtClean="0">
                <a:latin typeface="Calibri" panose="020F0502020204030204" pitchFamily="34" charset="0"/>
                <a:ea typeface="Calibri" panose="020F0502020204030204" pitchFamily="34" charset="0"/>
              </a:rPr>
              <a:t>Aligner </a:t>
            </a:r>
            <a:r>
              <a:rPr lang="fr-BE" dirty="0">
                <a:latin typeface="Calibri" panose="020F0502020204030204" pitchFamily="34" charset="0"/>
                <a:ea typeface="Calibri" panose="020F0502020204030204" pitchFamily="34" charset="0"/>
              </a:rPr>
              <a:t>la </a:t>
            </a:r>
            <a:r>
              <a:rPr lang="fr-BE" dirty="0" smtClean="0">
                <a:latin typeface="Calibri" panose="020F0502020204030204" pitchFamily="34" charset="0"/>
                <a:ea typeface="Calibri" panose="020F0502020204030204" pitchFamily="34" charset="0"/>
              </a:rPr>
              <a:t>plaque  rainure en bas et la presser légèrement sur la colle.</a:t>
            </a:r>
            <a:endParaRPr lang="fr-BE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fr-BE" dirty="0" smtClean="0">
                <a:latin typeface="Calibri" panose="020F0502020204030204" pitchFamily="34" charset="0"/>
                <a:ea typeface="Calibri" panose="020F0502020204030204" pitchFamily="34" charset="0"/>
              </a:rPr>
              <a:t>Mettre l’arête supérieure bien horizontale (niveau) pour le premier lit de plaques.</a:t>
            </a: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fr-BE" dirty="0" smtClean="0">
                <a:latin typeface="Calibri" panose="020F0502020204030204" pitchFamily="34" charset="0"/>
                <a:ea typeface="Calibri" panose="020F0502020204030204" pitchFamily="34" charset="0"/>
              </a:rPr>
              <a:t>Rectifier l’aplomb </a:t>
            </a:r>
            <a:r>
              <a:rPr lang="fr-BE" dirty="0">
                <a:latin typeface="Calibri" panose="020F0502020204030204" pitchFamily="34" charset="0"/>
                <a:ea typeface="Calibri" panose="020F0502020204030204" pitchFamily="34" charset="0"/>
              </a:rPr>
              <a:t>de la plaque avec les </a:t>
            </a:r>
            <a:r>
              <a:rPr lang="fr-BE" dirty="0" smtClean="0">
                <a:latin typeface="Calibri" panose="020F0502020204030204" pitchFamily="34" charset="0"/>
                <a:ea typeface="Calibri" panose="020F0502020204030204" pitchFamily="34" charset="0"/>
              </a:rPr>
              <a:t>doigts.</a:t>
            </a:r>
            <a:endParaRPr lang="fr-BE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fr-BE" dirty="0" smtClean="0">
                <a:latin typeface="Calibri" panose="020F0502020204030204" pitchFamily="34" charset="0"/>
                <a:ea typeface="Calibri" panose="020F0502020204030204" pitchFamily="34" charset="0"/>
              </a:rPr>
              <a:t>Pour placer la dernière plaque sur la précédente,  couper </a:t>
            </a:r>
            <a:r>
              <a:rPr lang="fr-BE" dirty="0">
                <a:latin typeface="Calibri" panose="020F0502020204030204" pitchFamily="34" charset="0"/>
                <a:ea typeface="Calibri" panose="020F0502020204030204" pitchFamily="34" charset="0"/>
              </a:rPr>
              <a:t>(1/2) rainure + couper la </a:t>
            </a:r>
            <a:r>
              <a:rPr lang="fr-BE" dirty="0" smtClean="0">
                <a:latin typeface="Calibri" panose="020F0502020204030204" pitchFamily="34" charset="0"/>
                <a:ea typeface="Calibri" panose="020F0502020204030204" pitchFamily="34" charset="0"/>
              </a:rPr>
              <a:t>languette.</a:t>
            </a: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fr-BE" dirty="0" smtClean="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836712"/>
            <a:ext cx="1872208" cy="1162625"/>
          </a:xfrm>
          <a:prstGeom prst="rect">
            <a:avLst/>
          </a:prstGeom>
        </p:spPr>
      </p:pic>
      <p:grpSp>
        <p:nvGrpSpPr>
          <p:cNvPr id="12" name="Group 8"/>
          <p:cNvGrpSpPr>
            <a:grpSpLocks/>
          </p:cNvGrpSpPr>
          <p:nvPr/>
        </p:nvGrpSpPr>
        <p:grpSpPr bwMode="auto">
          <a:xfrm>
            <a:off x="323509" y="6342862"/>
            <a:ext cx="8606269" cy="302972"/>
            <a:chOff x="3786" y="10587"/>
            <a:chExt cx="12762" cy="517"/>
          </a:xfrm>
        </p:grpSpPr>
        <p:sp>
          <p:nvSpPr>
            <p:cNvPr id="13" name="Rectangle à coins arrondis 8"/>
            <p:cNvSpPr>
              <a:spLocks noChangeArrowheads="1"/>
            </p:cNvSpPr>
            <p:nvPr/>
          </p:nvSpPr>
          <p:spPr bwMode="auto">
            <a:xfrm>
              <a:off x="3786" y="10594"/>
              <a:ext cx="6100" cy="510"/>
            </a:xfrm>
            <a:prstGeom prst="roundRect">
              <a:avLst>
                <a:gd name="adj" fmla="val 16667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50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fr-FR" sz="14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+mj-lt"/>
                  <a:cs typeface="Arial" pitchFamily="34" charset="0"/>
                </a:rPr>
                <a:t>Isolation</a:t>
              </a:r>
              <a:r>
                <a:rPr kumimoji="0" lang="fr-FR" sz="1400" b="0" i="0" u="none" strike="noStrike" cap="none" normalizeH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+mj-lt"/>
                  <a:cs typeface="Arial" pitchFamily="34" charset="0"/>
                </a:rPr>
                <a:t> des murs de la maison par l’intérieur</a:t>
              </a:r>
              <a:endParaRPr kumimoji="0" lang="fr-FR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j-lt"/>
                <a:cs typeface="Arial" pitchFamily="34" charset="0"/>
              </a:endParaRPr>
            </a:p>
          </p:txBody>
        </p:sp>
        <p:sp>
          <p:nvSpPr>
            <p:cNvPr id="14" name="Rectangle à coins arrondis 6"/>
            <p:cNvSpPr>
              <a:spLocks noChangeArrowheads="1"/>
            </p:cNvSpPr>
            <p:nvPr/>
          </p:nvSpPr>
          <p:spPr bwMode="auto">
            <a:xfrm>
              <a:off x="14034" y="10587"/>
              <a:ext cx="2514" cy="517"/>
            </a:xfrm>
            <a:prstGeom prst="roundRect">
              <a:avLst>
                <a:gd name="adj" fmla="val 16667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50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lang="fr-BE" sz="1400" dirty="0" smtClean="0">
                  <a:solidFill>
                    <a:schemeClr val="bg1"/>
                  </a:solidFill>
                  <a:latin typeface="Calibri" pitchFamily="34" charset="0"/>
                  <a:cs typeface="Arial" pitchFamily="34" charset="0"/>
                </a:rPr>
                <a:t>MI </a:t>
              </a:r>
              <a:r>
                <a:rPr kumimoji="0" lang="fr-BE" sz="14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Calibri" pitchFamily="34" charset="0"/>
                  <a:cs typeface="Arial" pitchFamily="34" charset="0"/>
                </a:rPr>
                <a:t>02/2</a:t>
              </a:r>
              <a:endParaRPr kumimoji="0" lang="fr-FR" sz="1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graphicFrame>
        <p:nvGraphicFramePr>
          <p:cNvPr id="15" name="Obje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33695619"/>
              </p:ext>
            </p:extLst>
          </p:nvPr>
        </p:nvGraphicFramePr>
        <p:xfrm>
          <a:off x="2380327" y="188640"/>
          <a:ext cx="4397266" cy="1532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4" name="PhotoImpact" r:id="rId5" imgW="5410080" imgH="1885680" progId="PI3.Image">
                  <p:embed/>
                </p:oleObj>
              </mc:Choice>
              <mc:Fallback>
                <p:oleObj name="PhotoImpact" r:id="rId5" imgW="5410080" imgH="1885680" progId="PI3.Image">
                  <p:embed/>
                  <p:pic>
                    <p:nvPicPr>
                      <p:cNvPr id="3" name="Objet 2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380327" y="188640"/>
                        <a:ext cx="4397266" cy="15328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16407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7"/>
          <p:cNvSpPr>
            <a:spLocks noChangeArrowheads="1"/>
          </p:cNvSpPr>
          <p:nvPr/>
        </p:nvSpPr>
        <p:spPr bwMode="auto">
          <a:xfrm>
            <a:off x="179512" y="188640"/>
            <a:ext cx="8784976" cy="6480720"/>
          </a:xfrm>
          <a:prstGeom prst="foldedCorner">
            <a:avLst>
              <a:gd name="adj" fmla="val 12500"/>
            </a:avLst>
          </a:prstGeom>
          <a:noFill/>
          <a:ln w="9525">
            <a:solidFill>
              <a:srgbClr val="C2D69B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2" name="Rectangle 1"/>
          <p:cNvSpPr/>
          <p:nvPr/>
        </p:nvSpPr>
        <p:spPr>
          <a:xfrm>
            <a:off x="323459" y="332656"/>
            <a:ext cx="7568921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fr-BE" b="1" dirty="0" err="1" smtClean="0">
                <a:latin typeface="Calibri" panose="020F0502020204030204" pitchFamily="34" charset="0"/>
                <a:ea typeface="Calibri" panose="020F0502020204030204" pitchFamily="34" charset="0"/>
              </a:rPr>
              <a:t>Isoalnt</a:t>
            </a:r>
            <a:r>
              <a:rPr lang="fr-BE" b="1" dirty="0" smtClean="0">
                <a:latin typeface="Calibri" panose="020F0502020204030204" pitchFamily="34" charset="0"/>
                <a:ea typeface="Calibri" panose="020F0502020204030204" pitchFamily="34" charset="0"/>
              </a:rPr>
              <a:t> rigide (suite)</a:t>
            </a: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fr-BE" dirty="0" smtClean="0">
                <a:latin typeface="Calibri" panose="020F0502020204030204" pitchFamily="34" charset="0"/>
                <a:ea typeface="Calibri" panose="020F0502020204030204" pitchFamily="34" charset="0"/>
              </a:rPr>
              <a:t>Pour le deuxième lit, décaler les joint verticaux en coupant la première plaque en deux (on mettra la chute à l’autre extrémité en fin de placement du lit).</a:t>
            </a: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fr-BE" dirty="0" smtClean="0">
                <a:latin typeface="Calibri" panose="020F0502020204030204" pitchFamily="34" charset="0"/>
                <a:ea typeface="Calibri" panose="020F0502020204030204" pitchFamily="34" charset="0"/>
              </a:rPr>
              <a:t>Pour les coins, coller la tranche de la plaque sur celle déjà placée.</a:t>
            </a:r>
            <a:endParaRPr lang="fr-BE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fr-BE" dirty="0" smtClean="0">
                <a:latin typeface="Calibri" panose="020F0502020204030204" pitchFamily="34" charset="0"/>
                <a:ea typeface="Calibri" panose="020F0502020204030204" pitchFamily="34" charset="0"/>
              </a:rPr>
              <a:t>Colmater </a:t>
            </a:r>
            <a:r>
              <a:rPr lang="fr-BE" dirty="0">
                <a:latin typeface="Calibri" panose="020F0502020204030204" pitchFamily="34" charset="0"/>
                <a:ea typeface="Calibri" panose="020F0502020204030204" pitchFamily="34" charset="0"/>
              </a:rPr>
              <a:t>les </a:t>
            </a:r>
            <a:r>
              <a:rPr lang="fr-BE" dirty="0" smtClean="0">
                <a:latin typeface="Calibri" panose="020F0502020204030204" pitchFamily="34" charset="0"/>
                <a:ea typeface="Calibri" panose="020F0502020204030204" pitchFamily="34" charset="0"/>
              </a:rPr>
              <a:t>interstices des découpes </a:t>
            </a:r>
            <a:r>
              <a:rPr lang="fr-BE" dirty="0">
                <a:latin typeface="Calibri" panose="020F0502020204030204" pitchFamily="34" charset="0"/>
                <a:ea typeface="Calibri" panose="020F0502020204030204" pitchFamily="34" charset="0"/>
              </a:rPr>
              <a:t>à la mousse à faible expansion (FPU).</a:t>
            </a: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fr-BE" dirty="0" smtClean="0">
                <a:latin typeface="Calibri" panose="020F0502020204030204" pitchFamily="34" charset="0"/>
                <a:ea typeface="Calibri" panose="020F0502020204030204" pitchFamily="34" charset="0"/>
              </a:rPr>
              <a:t>Mettre </a:t>
            </a:r>
            <a:r>
              <a:rPr lang="fr-BE" dirty="0">
                <a:latin typeface="Calibri" panose="020F0502020204030204" pitchFamily="34" charset="0"/>
                <a:ea typeface="Calibri" panose="020F0502020204030204" pitchFamily="34" charset="0"/>
              </a:rPr>
              <a:t>de l’adhésif sur les </a:t>
            </a:r>
            <a:r>
              <a:rPr lang="fr-BE" dirty="0" smtClean="0">
                <a:latin typeface="Calibri" panose="020F0502020204030204" pitchFamily="34" charset="0"/>
                <a:ea typeface="Calibri" panose="020F0502020204030204" pitchFamily="34" charset="0"/>
              </a:rPr>
              <a:t>joints.</a:t>
            </a:r>
            <a:endParaRPr lang="fr-BE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fr-BE" dirty="0">
                <a:latin typeface="Calibri" panose="020F0502020204030204" pitchFamily="34" charset="0"/>
                <a:ea typeface="Calibri" panose="020F0502020204030204" pitchFamily="34" charset="0"/>
              </a:rPr>
              <a:t>Positionner le </a:t>
            </a:r>
            <a:r>
              <a:rPr lang="fr-BE" dirty="0" smtClean="0">
                <a:latin typeface="Calibri" panose="020F0502020204030204" pitchFamily="34" charset="0"/>
                <a:ea typeface="Calibri" panose="020F0502020204030204" pitchFamily="34" charset="0"/>
              </a:rPr>
              <a:t>pare-vapeur </a:t>
            </a:r>
            <a:r>
              <a:rPr lang="fr-BE" dirty="0">
                <a:latin typeface="Calibri" panose="020F0502020204030204" pitchFamily="34" charset="0"/>
                <a:ea typeface="Calibri" panose="020F0502020204030204" pitchFamily="34" charset="0"/>
              </a:rPr>
              <a:t>intello </a:t>
            </a:r>
            <a:r>
              <a:rPr lang="fr-BE" dirty="0" smtClean="0">
                <a:latin typeface="Calibri" panose="020F0502020204030204" pitchFamily="34" charset="0"/>
                <a:ea typeface="Calibri" panose="020F0502020204030204" pitchFamily="34" charset="0"/>
              </a:rPr>
              <a:t>puis l’agrafer </a:t>
            </a:r>
            <a:r>
              <a:rPr lang="fr-BE" dirty="0">
                <a:latin typeface="Calibri" panose="020F0502020204030204" pitchFamily="34" charset="0"/>
                <a:ea typeface="Calibri" panose="020F0502020204030204" pitchFamily="34" charset="0"/>
              </a:rPr>
              <a:t>(prévoir 10 cm de dépassement de part et </a:t>
            </a:r>
            <a:r>
              <a:rPr lang="fr-BE" dirty="0" smtClean="0">
                <a:latin typeface="Calibri" panose="020F0502020204030204" pitchFamily="34" charset="0"/>
                <a:ea typeface="Calibri" panose="020F0502020204030204" pitchFamily="34" charset="0"/>
              </a:rPr>
              <a:t>d’autre. </a:t>
            </a:r>
            <a:r>
              <a:rPr lang="fr-BE" dirty="0">
                <a:latin typeface="Calibri" panose="020F0502020204030204" pitchFamily="34" charset="0"/>
                <a:ea typeface="Calibri" panose="020F0502020204030204" pitchFamily="34" charset="0"/>
              </a:rPr>
              <a:t>Peut être utilisé dans tous les cas (ESB qui n’est pas étanche à l’air).</a:t>
            </a: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fr-BE" dirty="0">
                <a:latin typeface="Calibri" panose="020F0502020204030204" pitchFamily="34" charset="0"/>
                <a:ea typeface="Calibri" panose="020F0502020204030204" pitchFamily="34" charset="0"/>
              </a:rPr>
              <a:t>Plier et couper au cutter à  bonne dimension en pliant le pare-vapeur au repère (+ 20 cm </a:t>
            </a:r>
            <a:r>
              <a:rPr lang="fr-BE" dirty="0" err="1" smtClean="0">
                <a:latin typeface="Calibri" panose="020F0502020204030204" pitchFamily="34" charset="0"/>
                <a:ea typeface="Calibri" panose="020F0502020204030204" pitchFamily="34" charset="0"/>
              </a:rPr>
              <a:t>cm</a:t>
            </a:r>
            <a:r>
              <a:rPr lang="fr-BE" dirty="0" smtClean="0">
                <a:latin typeface="Calibri" panose="020F0502020204030204" pitchFamily="34" charset="0"/>
                <a:ea typeface="Calibri" panose="020F0502020204030204" pitchFamily="34" charset="0"/>
              </a:rPr>
              <a:t> de </a:t>
            </a:r>
            <a:r>
              <a:rPr lang="fr-BE" dirty="0">
                <a:latin typeface="Calibri" panose="020F0502020204030204" pitchFamily="34" charset="0"/>
                <a:ea typeface="Calibri" panose="020F0502020204030204" pitchFamily="34" charset="0"/>
              </a:rPr>
              <a:t>chaque côté) et placer de l’adhésif aux jonctions.</a:t>
            </a: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fr-BE" dirty="0">
                <a:latin typeface="Calibri" panose="020F0502020204030204" pitchFamily="34" charset="0"/>
                <a:ea typeface="Calibri" panose="020F0502020204030204" pitchFamily="34" charset="0"/>
              </a:rPr>
              <a:t>On peut apposer un bloc </a:t>
            </a:r>
            <a:r>
              <a:rPr lang="fr-BE" dirty="0" err="1">
                <a:latin typeface="Calibri" panose="020F0502020204030204" pitchFamily="34" charset="0"/>
                <a:ea typeface="Calibri" panose="020F0502020204030204" pitchFamily="34" charset="0"/>
              </a:rPr>
              <a:t>ytong</a:t>
            </a:r>
            <a:r>
              <a:rPr lang="fr-BE" dirty="0">
                <a:latin typeface="Calibri" panose="020F0502020204030204" pitchFamily="34" charset="0"/>
                <a:ea typeface="Calibri" panose="020F0502020204030204" pitchFamily="34" charset="0"/>
              </a:rPr>
              <a:t> de 9, armature, </a:t>
            </a:r>
            <a:r>
              <a:rPr lang="fr-BE" dirty="0" err="1" smtClean="0">
                <a:latin typeface="Calibri" panose="020F0502020204030204" pitchFamily="34" charset="0"/>
                <a:ea typeface="Calibri" panose="020F0502020204030204" pitchFamily="34" charset="0"/>
              </a:rPr>
              <a:t>caroplâtre</a:t>
            </a:r>
            <a:endParaRPr lang="fr-BE" dirty="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9058" y="4255147"/>
            <a:ext cx="2711198" cy="1637654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0859" y="4255147"/>
            <a:ext cx="3463858" cy="1441968"/>
          </a:xfrm>
          <a:prstGeom prst="rect">
            <a:avLst/>
          </a:prstGeom>
        </p:spPr>
      </p:pic>
      <p:grpSp>
        <p:nvGrpSpPr>
          <p:cNvPr id="12" name="Group 8"/>
          <p:cNvGrpSpPr>
            <a:grpSpLocks/>
          </p:cNvGrpSpPr>
          <p:nvPr/>
        </p:nvGrpSpPr>
        <p:grpSpPr bwMode="auto">
          <a:xfrm>
            <a:off x="336123" y="6237886"/>
            <a:ext cx="8606269" cy="302972"/>
            <a:chOff x="3786" y="10587"/>
            <a:chExt cx="12762" cy="517"/>
          </a:xfrm>
        </p:grpSpPr>
        <p:sp>
          <p:nvSpPr>
            <p:cNvPr id="13" name="Rectangle à coins arrondis 8"/>
            <p:cNvSpPr>
              <a:spLocks noChangeArrowheads="1"/>
            </p:cNvSpPr>
            <p:nvPr/>
          </p:nvSpPr>
          <p:spPr bwMode="auto">
            <a:xfrm>
              <a:off x="3786" y="10594"/>
              <a:ext cx="6100" cy="510"/>
            </a:xfrm>
            <a:prstGeom prst="roundRect">
              <a:avLst>
                <a:gd name="adj" fmla="val 16667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50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fr-FR" sz="14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+mj-lt"/>
                  <a:cs typeface="Arial" pitchFamily="34" charset="0"/>
                </a:rPr>
                <a:t>Isolation</a:t>
              </a:r>
              <a:r>
                <a:rPr kumimoji="0" lang="fr-FR" sz="1400" b="0" i="0" u="none" strike="noStrike" cap="none" normalizeH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+mj-lt"/>
                  <a:cs typeface="Arial" pitchFamily="34" charset="0"/>
                </a:rPr>
                <a:t> des murs de la maison par l’intérieur</a:t>
              </a:r>
              <a:endParaRPr kumimoji="0" lang="fr-FR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j-lt"/>
                <a:cs typeface="Arial" pitchFamily="34" charset="0"/>
              </a:endParaRPr>
            </a:p>
          </p:txBody>
        </p:sp>
        <p:sp>
          <p:nvSpPr>
            <p:cNvPr id="14" name="Rectangle à coins arrondis 6"/>
            <p:cNvSpPr>
              <a:spLocks noChangeArrowheads="1"/>
            </p:cNvSpPr>
            <p:nvPr/>
          </p:nvSpPr>
          <p:spPr bwMode="auto">
            <a:xfrm>
              <a:off x="14034" y="10587"/>
              <a:ext cx="2514" cy="517"/>
            </a:xfrm>
            <a:prstGeom prst="roundRect">
              <a:avLst>
                <a:gd name="adj" fmla="val 16667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50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lang="fr-BE" sz="1400" dirty="0" smtClean="0">
                  <a:solidFill>
                    <a:schemeClr val="bg1"/>
                  </a:solidFill>
                  <a:latin typeface="Calibri" pitchFamily="34" charset="0"/>
                  <a:cs typeface="Arial" pitchFamily="34" charset="0"/>
                </a:rPr>
                <a:t>MI </a:t>
              </a:r>
              <a:r>
                <a:rPr kumimoji="0" lang="fr-BE" sz="14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Calibri" pitchFamily="34" charset="0"/>
                  <a:cs typeface="Arial" pitchFamily="34" charset="0"/>
                </a:rPr>
                <a:t>02/3</a:t>
              </a:r>
              <a:endParaRPr kumimoji="0" lang="fr-FR" sz="1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37226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7"/>
          <p:cNvSpPr>
            <a:spLocks noChangeArrowheads="1"/>
          </p:cNvSpPr>
          <p:nvPr/>
        </p:nvSpPr>
        <p:spPr bwMode="auto">
          <a:xfrm>
            <a:off x="179512" y="188640"/>
            <a:ext cx="8784976" cy="6480720"/>
          </a:xfrm>
          <a:prstGeom prst="foldedCorner">
            <a:avLst>
              <a:gd name="adj" fmla="val 12500"/>
            </a:avLst>
          </a:prstGeom>
          <a:noFill/>
          <a:ln w="9525">
            <a:solidFill>
              <a:srgbClr val="C2D69B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9" name="AutoShape 3"/>
          <p:cNvSpPr>
            <a:spLocks noChangeArrowheads="1"/>
          </p:cNvSpPr>
          <p:nvPr/>
        </p:nvSpPr>
        <p:spPr bwMode="auto">
          <a:xfrm>
            <a:off x="303533" y="272807"/>
            <a:ext cx="8391316" cy="346673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63500" cmpd="thickThin">
            <a:solidFill>
              <a:schemeClr val="accent4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ts val="500"/>
              </a:spcBef>
              <a:spcAft>
                <a:spcPts val="1000"/>
              </a:spcAft>
            </a:pPr>
            <a:r>
              <a:rPr lang="fr-BE" sz="1400" b="1" dirty="0" smtClean="0">
                <a:cs typeface="Arial" pitchFamily="34" charset="0"/>
              </a:rPr>
              <a:t>2.2</a:t>
            </a:r>
            <a:r>
              <a:rPr lang="fr-BE" sz="1400" b="1" dirty="0">
                <a:cs typeface="Arial" pitchFamily="34" charset="0"/>
              </a:rPr>
              <a:t>. </a:t>
            </a:r>
            <a:r>
              <a:rPr lang="fr-BE" sz="1400" b="1" dirty="0" smtClean="0">
                <a:cs typeface="Arial" pitchFamily="34" charset="0"/>
              </a:rPr>
              <a:t>Avec une structure </a:t>
            </a:r>
            <a:r>
              <a:rPr lang="fr-BE" sz="1400" b="1" dirty="0">
                <a:cs typeface="Arial" pitchFamily="34" charset="0"/>
              </a:rPr>
              <a:t>en bois ou en </a:t>
            </a:r>
            <a:r>
              <a:rPr lang="fr-BE" sz="1400" b="1" dirty="0" smtClean="0">
                <a:cs typeface="Arial" pitchFamily="34" charset="0"/>
              </a:rPr>
              <a:t>métal (isolants semi-rigides ou souples)</a:t>
            </a:r>
            <a:endParaRPr lang="fr-FR" sz="2000" b="1" dirty="0"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50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5033960" y="1396993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/>
              <a:t>Avantages: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5148064" y="1926574"/>
            <a:ext cx="25922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itchFamily="34" charset="0"/>
              <a:buChar char="•"/>
            </a:pPr>
            <a:r>
              <a:rPr lang="fr-BE" sz="1200" dirty="0"/>
              <a:t>Perte de place </a:t>
            </a:r>
            <a:r>
              <a:rPr lang="fr-BE" sz="1200" dirty="0" smtClean="0"/>
              <a:t>minimale.</a:t>
            </a:r>
            <a:endParaRPr lang="fr-BE" sz="1200" dirty="0"/>
          </a:p>
          <a:p>
            <a:pPr marL="171450" indent="-171450">
              <a:buFont typeface="Arial" pitchFamily="34" charset="0"/>
              <a:buChar char="•"/>
            </a:pPr>
            <a:r>
              <a:rPr lang="fr-BE" sz="1200" dirty="0"/>
              <a:t>Peut rattraper des défauts de planéité du </a:t>
            </a:r>
            <a:r>
              <a:rPr lang="fr-BE" sz="1200" dirty="0" smtClean="0"/>
              <a:t>mur.</a:t>
            </a:r>
            <a:endParaRPr lang="fr-BE" sz="1200" dirty="0"/>
          </a:p>
          <a:p>
            <a:pPr marL="171450" indent="-171450">
              <a:buFont typeface="Arial" pitchFamily="34" charset="0"/>
              <a:buChar char="•"/>
            </a:pPr>
            <a:r>
              <a:rPr lang="fr-BE" sz="1200" dirty="0"/>
              <a:t>Revêtement intérieur peut être </a:t>
            </a:r>
            <a:r>
              <a:rPr lang="fr-BE" sz="1200" dirty="0" smtClean="0"/>
              <a:t>conservé.</a:t>
            </a:r>
            <a:endParaRPr lang="fr-BE" sz="1200" dirty="0"/>
          </a:p>
        </p:txBody>
      </p:sp>
      <p:sp>
        <p:nvSpPr>
          <p:cNvPr id="11" name="ZoneTexte 10"/>
          <p:cNvSpPr txBox="1"/>
          <p:nvPr/>
        </p:nvSpPr>
        <p:spPr>
          <a:xfrm>
            <a:off x="5033960" y="3680900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smtClean="0"/>
              <a:t>Inconvénient:</a:t>
            </a:r>
            <a:endParaRPr lang="fr-BE" dirty="0"/>
          </a:p>
        </p:txBody>
      </p:sp>
      <p:sp>
        <p:nvSpPr>
          <p:cNvPr id="12" name="ZoneTexte 11"/>
          <p:cNvSpPr txBox="1"/>
          <p:nvPr/>
        </p:nvSpPr>
        <p:spPr>
          <a:xfrm>
            <a:off x="5148064" y="4221088"/>
            <a:ext cx="29523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itchFamily="34" charset="0"/>
              <a:buChar char="•"/>
            </a:pPr>
            <a:r>
              <a:rPr lang="fr-BE" sz="1200" dirty="0" smtClean="0"/>
              <a:t>Perte </a:t>
            </a:r>
            <a:r>
              <a:rPr lang="fr-BE" sz="1200" dirty="0"/>
              <a:t>de l'</a:t>
            </a:r>
            <a:r>
              <a:rPr lang="fr-BE" sz="1200" i="1" dirty="0"/>
              <a:t>inertie thermique</a:t>
            </a:r>
            <a:r>
              <a:rPr lang="fr-BE" sz="1200" dirty="0"/>
              <a:t> du </a:t>
            </a:r>
            <a:r>
              <a:rPr lang="fr-BE" sz="1200" dirty="0" smtClean="0"/>
              <a:t>mur.</a:t>
            </a:r>
            <a:endParaRPr lang="fr-BE" sz="1200" dirty="0"/>
          </a:p>
          <a:p>
            <a:endParaRPr lang="fr-BE" sz="1200" dirty="0"/>
          </a:p>
        </p:txBody>
      </p:sp>
      <p:pic>
        <p:nvPicPr>
          <p:cNvPr id="13" name="Picture 2" descr="https://www.guidebatimentdurable.brussels/servlet/Repository/43439.jpg?ID=4343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581" y="1343176"/>
            <a:ext cx="3866893" cy="2953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ZoneTexte 13"/>
          <p:cNvSpPr txBox="1"/>
          <p:nvPr/>
        </p:nvSpPr>
        <p:spPr>
          <a:xfrm>
            <a:off x="611560" y="4451920"/>
            <a:ext cx="3384376" cy="1323439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wrap="square" rtlCol="0">
            <a:spAutoFit/>
          </a:bodyPr>
          <a:lstStyle>
            <a:defPPr>
              <a:defRPr lang="fr-FR"/>
            </a:defPPr>
          </a:lstStyle>
          <a:p>
            <a:r>
              <a:rPr lang="fr-BE" sz="1600" dirty="0"/>
              <a:t>Un isolant souple ou semi-rigide est placé sur ou entre un lattage (de préférence en bois) apposé sur le mur.</a:t>
            </a:r>
          </a:p>
          <a:p>
            <a:r>
              <a:rPr lang="fr-BE" sz="1600" dirty="0"/>
              <a:t>Exemples : laine de chanvre, laine de roche,...</a:t>
            </a:r>
          </a:p>
        </p:txBody>
      </p:sp>
      <p:grpSp>
        <p:nvGrpSpPr>
          <p:cNvPr id="21" name="Group 8"/>
          <p:cNvGrpSpPr>
            <a:grpSpLocks/>
          </p:cNvGrpSpPr>
          <p:nvPr/>
        </p:nvGrpSpPr>
        <p:grpSpPr bwMode="auto">
          <a:xfrm>
            <a:off x="336123" y="6237886"/>
            <a:ext cx="8606269" cy="302972"/>
            <a:chOff x="3786" y="10587"/>
            <a:chExt cx="12762" cy="517"/>
          </a:xfrm>
        </p:grpSpPr>
        <p:sp>
          <p:nvSpPr>
            <p:cNvPr id="22" name="Rectangle à coins arrondis 8"/>
            <p:cNvSpPr>
              <a:spLocks noChangeArrowheads="1"/>
            </p:cNvSpPr>
            <p:nvPr/>
          </p:nvSpPr>
          <p:spPr bwMode="auto">
            <a:xfrm>
              <a:off x="3786" y="10594"/>
              <a:ext cx="6100" cy="510"/>
            </a:xfrm>
            <a:prstGeom prst="roundRect">
              <a:avLst>
                <a:gd name="adj" fmla="val 16667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50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fr-FR" sz="14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+mj-lt"/>
                  <a:cs typeface="Arial" pitchFamily="34" charset="0"/>
                </a:rPr>
                <a:t>Isolation</a:t>
              </a:r>
              <a:r>
                <a:rPr kumimoji="0" lang="fr-FR" sz="1400" b="0" i="0" u="none" strike="noStrike" cap="none" normalizeH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+mj-lt"/>
                  <a:cs typeface="Arial" pitchFamily="34" charset="0"/>
                </a:rPr>
                <a:t> des murs de la maison par l’intérieur</a:t>
              </a:r>
              <a:endParaRPr kumimoji="0" lang="fr-FR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j-lt"/>
                <a:cs typeface="Arial" pitchFamily="34" charset="0"/>
              </a:endParaRPr>
            </a:p>
          </p:txBody>
        </p:sp>
        <p:sp>
          <p:nvSpPr>
            <p:cNvPr id="23" name="Rectangle à coins arrondis 6"/>
            <p:cNvSpPr>
              <a:spLocks noChangeArrowheads="1"/>
            </p:cNvSpPr>
            <p:nvPr/>
          </p:nvSpPr>
          <p:spPr bwMode="auto">
            <a:xfrm>
              <a:off x="14034" y="10587"/>
              <a:ext cx="2514" cy="517"/>
            </a:xfrm>
            <a:prstGeom prst="roundRect">
              <a:avLst>
                <a:gd name="adj" fmla="val 16667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50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lang="fr-BE" sz="1400" dirty="0" smtClean="0">
                  <a:solidFill>
                    <a:schemeClr val="bg1"/>
                  </a:solidFill>
                  <a:latin typeface="Calibri" pitchFamily="34" charset="0"/>
                  <a:cs typeface="Arial" pitchFamily="34" charset="0"/>
                </a:rPr>
                <a:t>MI </a:t>
              </a:r>
              <a:r>
                <a:rPr kumimoji="0" lang="fr-BE" sz="14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Calibri" pitchFamily="34" charset="0"/>
                  <a:cs typeface="Arial" pitchFamily="34" charset="0"/>
                </a:rPr>
                <a:t>02/4</a:t>
              </a:r>
              <a:endParaRPr kumimoji="0" lang="fr-FR" sz="1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98491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7"/>
          <p:cNvSpPr>
            <a:spLocks noChangeArrowheads="1"/>
          </p:cNvSpPr>
          <p:nvPr/>
        </p:nvSpPr>
        <p:spPr bwMode="auto">
          <a:xfrm>
            <a:off x="179512" y="188640"/>
            <a:ext cx="8784976" cy="6480720"/>
          </a:xfrm>
          <a:prstGeom prst="foldedCorner">
            <a:avLst>
              <a:gd name="adj" fmla="val 12500"/>
            </a:avLst>
          </a:prstGeom>
          <a:noFill/>
          <a:ln w="9525">
            <a:solidFill>
              <a:srgbClr val="C2D69B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2" name="Rectangle 1"/>
          <p:cNvSpPr/>
          <p:nvPr/>
        </p:nvSpPr>
        <p:spPr>
          <a:xfrm>
            <a:off x="157429" y="4080708"/>
            <a:ext cx="820891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fr-BE" dirty="0" smtClean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fr-BE" dirty="0" smtClean="0">
                <a:latin typeface="Calibri" panose="020F0502020204030204" pitchFamily="34" charset="0"/>
                <a:ea typeface="Calibri" panose="020F0502020204030204" pitchFamily="34" charset="0"/>
              </a:rPr>
              <a:t>Lattes </a:t>
            </a:r>
            <a:r>
              <a:rPr lang="fr-BE" dirty="0">
                <a:latin typeface="Calibri" panose="020F0502020204030204" pitchFamily="34" charset="0"/>
                <a:ea typeface="Calibri" panose="020F0502020204030204" pitchFamily="34" charset="0"/>
              </a:rPr>
              <a:t>correspondant à l’épaisseur de </a:t>
            </a:r>
            <a:r>
              <a:rPr lang="fr-BE" dirty="0" smtClean="0">
                <a:latin typeface="Calibri" panose="020F0502020204030204" pitchFamily="34" charset="0"/>
                <a:ea typeface="Calibri" panose="020F0502020204030204" pitchFamily="34" charset="0"/>
              </a:rPr>
              <a:t>l’isolant (</a:t>
            </a:r>
            <a:r>
              <a:rPr lang="fr-BE" dirty="0">
                <a:latin typeface="Calibri" panose="020F0502020204030204" pitchFamily="34" charset="0"/>
                <a:ea typeface="Calibri" panose="020F0502020204030204" pitchFamily="34" charset="0"/>
              </a:rPr>
              <a:t>épaisses de 4 à 18 cm) </a:t>
            </a: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fr-BE" dirty="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grpSp>
        <p:nvGrpSpPr>
          <p:cNvPr id="16" name="Group 8"/>
          <p:cNvGrpSpPr>
            <a:grpSpLocks/>
          </p:cNvGrpSpPr>
          <p:nvPr/>
        </p:nvGrpSpPr>
        <p:grpSpPr bwMode="auto">
          <a:xfrm>
            <a:off x="315447" y="6372309"/>
            <a:ext cx="8606269" cy="302972"/>
            <a:chOff x="3786" y="10587"/>
            <a:chExt cx="12762" cy="517"/>
          </a:xfrm>
        </p:grpSpPr>
        <p:sp>
          <p:nvSpPr>
            <p:cNvPr id="20" name="Rectangle à coins arrondis 8"/>
            <p:cNvSpPr>
              <a:spLocks noChangeArrowheads="1"/>
            </p:cNvSpPr>
            <p:nvPr/>
          </p:nvSpPr>
          <p:spPr bwMode="auto">
            <a:xfrm>
              <a:off x="3786" y="10594"/>
              <a:ext cx="6100" cy="510"/>
            </a:xfrm>
            <a:prstGeom prst="roundRect">
              <a:avLst>
                <a:gd name="adj" fmla="val 16667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50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fr-FR" sz="14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+mj-lt"/>
                  <a:cs typeface="Arial" pitchFamily="34" charset="0"/>
                </a:rPr>
                <a:t>Isolation</a:t>
              </a:r>
              <a:r>
                <a:rPr kumimoji="0" lang="fr-FR" sz="1400" b="0" i="0" u="none" strike="noStrike" cap="none" normalizeH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+mj-lt"/>
                  <a:cs typeface="Arial" pitchFamily="34" charset="0"/>
                </a:rPr>
                <a:t> des murs de la maison par l’intérieur</a:t>
              </a:r>
              <a:endParaRPr kumimoji="0" lang="fr-FR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j-lt"/>
                <a:cs typeface="Arial" pitchFamily="34" charset="0"/>
              </a:endParaRPr>
            </a:p>
          </p:txBody>
        </p:sp>
        <p:sp>
          <p:nvSpPr>
            <p:cNvPr id="21" name="Rectangle à coins arrondis 6"/>
            <p:cNvSpPr>
              <a:spLocks noChangeArrowheads="1"/>
            </p:cNvSpPr>
            <p:nvPr/>
          </p:nvSpPr>
          <p:spPr bwMode="auto">
            <a:xfrm>
              <a:off x="14034" y="10587"/>
              <a:ext cx="2514" cy="517"/>
            </a:xfrm>
            <a:prstGeom prst="roundRect">
              <a:avLst>
                <a:gd name="adj" fmla="val 16667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50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lang="fr-BE" sz="1400" dirty="0" smtClean="0">
                  <a:solidFill>
                    <a:schemeClr val="bg1"/>
                  </a:solidFill>
                  <a:latin typeface="Calibri" pitchFamily="34" charset="0"/>
                  <a:cs typeface="Arial" pitchFamily="34" charset="0"/>
                </a:rPr>
                <a:t>MI </a:t>
              </a:r>
              <a:r>
                <a:rPr kumimoji="0" lang="fr-BE" sz="14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Calibri" pitchFamily="34" charset="0"/>
                  <a:cs typeface="Arial" pitchFamily="34" charset="0"/>
                </a:rPr>
                <a:t>02/5</a:t>
              </a:r>
              <a:endParaRPr kumimoji="0" lang="fr-FR" sz="1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graphicFrame>
        <p:nvGraphicFramePr>
          <p:cNvPr id="4" name="Obje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90760613"/>
              </p:ext>
            </p:extLst>
          </p:nvPr>
        </p:nvGraphicFramePr>
        <p:xfrm>
          <a:off x="5245467" y="314065"/>
          <a:ext cx="1128475" cy="11312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39" name="PhotoImpact" r:id="rId3" imgW="5079960" imgH="5092560" progId="PI3.Image">
                  <p:embed/>
                </p:oleObj>
              </mc:Choice>
              <mc:Fallback>
                <p:oleObj name="PhotoImpact" r:id="rId3" imgW="5079960" imgH="5092560" progId="PI3.Im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245467" y="314065"/>
                        <a:ext cx="1128475" cy="113129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Imag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9751" y="947529"/>
            <a:ext cx="1822120" cy="1257031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6358" y="1595055"/>
            <a:ext cx="1099235" cy="902747"/>
          </a:xfrm>
          <a:prstGeom prst="rect">
            <a:avLst/>
          </a:prstGeom>
        </p:spPr>
      </p:pic>
      <p:graphicFrame>
        <p:nvGraphicFramePr>
          <p:cNvPr id="14" name="Obje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8350452"/>
              </p:ext>
            </p:extLst>
          </p:nvPr>
        </p:nvGraphicFramePr>
        <p:xfrm>
          <a:off x="7219654" y="2633099"/>
          <a:ext cx="1146687" cy="17888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40" name="PhotoImpact" r:id="rId7" imgW="16306560" imgH="25437960" progId="PI3.Image">
                  <p:embed/>
                </p:oleObj>
              </mc:Choice>
              <mc:Fallback>
                <p:oleObj name="PhotoImpact" r:id="rId7" imgW="16306560" imgH="25437960" progId="PI3.Im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7219654" y="2633099"/>
                        <a:ext cx="1146687" cy="17888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82711140"/>
              </p:ext>
            </p:extLst>
          </p:nvPr>
        </p:nvGraphicFramePr>
        <p:xfrm>
          <a:off x="452249" y="353301"/>
          <a:ext cx="2427486" cy="14934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41" name="PhotoImpact" r:id="rId9" imgW="6006960" imgH="3695400" progId="PI3.Image">
                  <p:embed/>
                </p:oleObj>
              </mc:Choice>
              <mc:Fallback>
                <p:oleObj name="PhotoImpact" r:id="rId9" imgW="6006960" imgH="3695400" progId="PI3.Im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452249" y="353301"/>
                        <a:ext cx="2427486" cy="149344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ZoneTexte 18"/>
          <p:cNvSpPr txBox="1"/>
          <p:nvPr/>
        </p:nvSpPr>
        <p:spPr>
          <a:xfrm>
            <a:off x="186991" y="2762179"/>
            <a:ext cx="59221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fr-BE" dirty="0" smtClean="0">
                <a:latin typeface="Calibri" panose="020F0502020204030204" pitchFamily="34" charset="0"/>
                <a:ea typeface="Calibri" panose="020F0502020204030204" pitchFamily="34" charset="0"/>
              </a:rPr>
              <a:t>Lattes </a:t>
            </a:r>
            <a:r>
              <a:rPr lang="fr-BE" dirty="0">
                <a:latin typeface="Calibri" panose="020F0502020204030204" pitchFamily="34" charset="0"/>
                <a:ea typeface="Calibri" panose="020F0502020204030204" pitchFamily="34" charset="0"/>
              </a:rPr>
              <a:t>en bois (espacées de 59 cm pour les isolants de 60 cm de large) </a:t>
            </a:r>
            <a:r>
              <a:rPr lang="fr-BE" dirty="0" smtClean="0">
                <a:latin typeface="Calibri" panose="020F0502020204030204" pitchFamily="34" charset="0"/>
                <a:ea typeface="Calibri" panose="020F0502020204030204" pitchFamily="34" charset="0"/>
              </a:rPr>
              <a:t>fixées </a:t>
            </a:r>
            <a:r>
              <a:rPr lang="fr-BE" dirty="0">
                <a:latin typeface="Calibri" panose="020F0502020204030204" pitchFamily="34" charset="0"/>
                <a:ea typeface="Calibri" panose="020F0502020204030204" pitchFamily="34" charset="0"/>
              </a:rPr>
              <a:t>verticalement dans le mur avec des chevilles à frapper, des toges (on fore un trou à 6,5mm pour réaliser l’auto-blocage) ou des équerres </a:t>
            </a:r>
            <a:r>
              <a:rPr lang="fr-BE" dirty="0" smtClean="0">
                <a:latin typeface="Calibri" panose="020F0502020204030204" pitchFamily="34" charset="0"/>
                <a:ea typeface="Calibri" panose="020F0502020204030204" pitchFamily="34" charset="0"/>
              </a:rPr>
              <a:t>métalliques</a:t>
            </a:r>
          </a:p>
        </p:txBody>
      </p:sp>
      <p:pic>
        <p:nvPicPr>
          <p:cNvPr id="23" name="Image 2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6358" y="452080"/>
            <a:ext cx="1007678" cy="1007678"/>
          </a:xfrm>
          <a:prstGeom prst="rect">
            <a:avLst/>
          </a:prstGeom>
        </p:spPr>
      </p:pic>
      <p:graphicFrame>
        <p:nvGraphicFramePr>
          <p:cNvPr id="24" name="Objet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35683271"/>
              </p:ext>
            </p:extLst>
          </p:nvPr>
        </p:nvGraphicFramePr>
        <p:xfrm>
          <a:off x="5385191" y="1617804"/>
          <a:ext cx="1447800" cy="857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42" name="PhotoImpact" r:id="rId12" imgW="1447560" imgH="857160" progId="PI3.Image">
                  <p:embed/>
                </p:oleObj>
              </mc:Choice>
              <mc:Fallback>
                <p:oleObj name="PhotoImpact" r:id="rId12" imgW="1447560" imgH="857160" progId="PI3.Im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5385191" y="1617804"/>
                        <a:ext cx="1447800" cy="8572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ZoneTexte 2"/>
          <p:cNvSpPr txBox="1"/>
          <p:nvPr/>
        </p:nvSpPr>
        <p:spPr>
          <a:xfrm>
            <a:off x="115410" y="3962508"/>
            <a:ext cx="60652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fr-BE" dirty="0">
                <a:latin typeface="Calibri" panose="020F0502020204030204" pitchFamily="34" charset="0"/>
                <a:ea typeface="Calibri" panose="020F0502020204030204" pitchFamily="34" charset="0"/>
              </a:rPr>
              <a:t> on peut aussi réaliser une armature métallique</a:t>
            </a:r>
          </a:p>
        </p:txBody>
      </p:sp>
    </p:spTree>
    <p:extLst>
      <p:ext uri="{BB962C8B-B14F-4D97-AF65-F5344CB8AC3E}">
        <p14:creationId xmlns:p14="http://schemas.microsoft.com/office/powerpoint/2010/main" val="3211728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CISP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FFC000"/>
      </a:accent1>
      <a:accent2>
        <a:srgbClr val="A40044"/>
      </a:accent2>
      <a:accent3>
        <a:srgbClr val="E41270"/>
      </a:accent3>
      <a:accent4>
        <a:srgbClr val="36B7C1"/>
      </a:accent4>
      <a:accent5>
        <a:srgbClr val="B1C91F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2880</TotalTime>
  <Words>1860</Words>
  <Application>Microsoft Office PowerPoint</Application>
  <PresentationFormat>Affichage à l'écran (4:3)</PresentationFormat>
  <Paragraphs>170</Paragraphs>
  <Slides>22</Slides>
  <Notes>1</Notes>
  <HiddenSlides>0</HiddenSlides>
  <MMClips>0</MMClips>
  <ScaleCrop>false</ScaleCrop>
  <HeadingPairs>
    <vt:vector size="8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22</vt:i4>
      </vt:variant>
    </vt:vector>
  </HeadingPairs>
  <TitlesOfParts>
    <vt:vector size="28" baseType="lpstr">
      <vt:lpstr>Arial</vt:lpstr>
      <vt:lpstr>Calibri</vt:lpstr>
      <vt:lpstr>Symbol</vt:lpstr>
      <vt:lpstr>Times New Roman</vt:lpstr>
      <vt:lpstr>Thème Office</vt:lpstr>
      <vt:lpstr>PhotoImpact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Bernadette</dc:creator>
  <cp:lastModifiedBy>Raphael Claus</cp:lastModifiedBy>
  <cp:revision>208</cp:revision>
  <dcterms:created xsi:type="dcterms:W3CDTF">2013-04-18T06:36:54Z</dcterms:created>
  <dcterms:modified xsi:type="dcterms:W3CDTF">2023-05-15T14:49:41Z</dcterms:modified>
</cp:coreProperties>
</file>