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77" r:id="rId3"/>
    <p:sldId id="305" r:id="rId4"/>
    <p:sldId id="280" r:id="rId5"/>
    <p:sldId id="281" r:id="rId6"/>
    <p:sldId id="311" r:id="rId7"/>
    <p:sldId id="326" r:id="rId8"/>
    <p:sldId id="306" r:id="rId9"/>
    <p:sldId id="312" r:id="rId10"/>
    <p:sldId id="330" r:id="rId11"/>
    <p:sldId id="329" r:id="rId12"/>
    <p:sldId id="331" r:id="rId13"/>
    <p:sldId id="307" r:id="rId14"/>
    <p:sldId id="325" r:id="rId15"/>
    <p:sldId id="328" r:id="rId16"/>
    <p:sldId id="333" r:id="rId17"/>
    <p:sldId id="332" r:id="rId18"/>
    <p:sldId id="323" r:id="rId19"/>
    <p:sldId id="308" r:id="rId20"/>
    <p:sldId id="309" r:id="rId21"/>
    <p:sldId id="324" r:id="rId22"/>
    <p:sldId id="334" r:id="rId2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923C"/>
    <a:srgbClr val="996633"/>
    <a:srgbClr val="4747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00" autoAdjust="0"/>
    <p:restoredTop sz="94212" autoAdjust="0"/>
  </p:normalViewPr>
  <p:slideViewPr>
    <p:cSldViewPr>
      <p:cViewPr varScale="1">
        <p:scale>
          <a:sx n="110" d="100"/>
          <a:sy n="110" d="100"/>
        </p:scale>
        <p:origin x="1488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-194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1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48.wmf"/><Relationship Id="rId1" Type="http://schemas.openxmlformats.org/officeDocument/2006/relationships/image" Target="../media/image47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836C1B-165A-416B-8251-8F048FDD0A96}" type="datetimeFigureOut">
              <a:rPr lang="fr-BE" smtClean="0"/>
              <a:t>15-05-23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AC66E0-08EF-41A3-A423-3131B77B3AB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29404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AC66E0-08EF-41A3-A423-3131B77B3AB7}" type="slidenum">
              <a:rPr lang="fr-BE" smtClean="0"/>
              <a:t>12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51855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C9EDB-C46A-48D0-B4DC-7FF3A88DB662}" type="datetimeFigureOut">
              <a:rPr lang="fr-BE" smtClean="0"/>
              <a:pPr/>
              <a:t>15-05-23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91BF-ADF7-4102-8BC7-90E186797983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C9EDB-C46A-48D0-B4DC-7FF3A88DB662}" type="datetimeFigureOut">
              <a:rPr lang="fr-BE" smtClean="0"/>
              <a:pPr/>
              <a:t>15-05-23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91BF-ADF7-4102-8BC7-90E186797983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C9EDB-C46A-48D0-B4DC-7FF3A88DB662}" type="datetimeFigureOut">
              <a:rPr lang="fr-BE" smtClean="0"/>
              <a:pPr/>
              <a:t>15-05-23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91BF-ADF7-4102-8BC7-90E186797983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C9EDB-C46A-48D0-B4DC-7FF3A88DB662}" type="datetimeFigureOut">
              <a:rPr lang="fr-BE" smtClean="0"/>
              <a:pPr/>
              <a:t>15-05-23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91BF-ADF7-4102-8BC7-90E186797983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C9EDB-C46A-48D0-B4DC-7FF3A88DB662}" type="datetimeFigureOut">
              <a:rPr lang="fr-BE" smtClean="0"/>
              <a:pPr/>
              <a:t>15-05-23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91BF-ADF7-4102-8BC7-90E186797983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C9EDB-C46A-48D0-B4DC-7FF3A88DB662}" type="datetimeFigureOut">
              <a:rPr lang="fr-BE" smtClean="0"/>
              <a:pPr/>
              <a:t>15-05-23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91BF-ADF7-4102-8BC7-90E186797983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C9EDB-C46A-48D0-B4DC-7FF3A88DB662}" type="datetimeFigureOut">
              <a:rPr lang="fr-BE" smtClean="0"/>
              <a:pPr/>
              <a:t>15-05-23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91BF-ADF7-4102-8BC7-90E186797983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C9EDB-C46A-48D0-B4DC-7FF3A88DB662}" type="datetimeFigureOut">
              <a:rPr lang="fr-BE" smtClean="0"/>
              <a:pPr/>
              <a:t>15-05-23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91BF-ADF7-4102-8BC7-90E186797983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C9EDB-C46A-48D0-B4DC-7FF3A88DB662}" type="datetimeFigureOut">
              <a:rPr lang="fr-BE" smtClean="0"/>
              <a:pPr/>
              <a:t>15-05-23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91BF-ADF7-4102-8BC7-90E186797983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C9EDB-C46A-48D0-B4DC-7FF3A88DB662}" type="datetimeFigureOut">
              <a:rPr lang="fr-BE" smtClean="0"/>
              <a:pPr/>
              <a:t>15-05-23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91BF-ADF7-4102-8BC7-90E186797983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C9EDB-C46A-48D0-B4DC-7FF3A88DB662}" type="datetimeFigureOut">
              <a:rPr lang="fr-BE" smtClean="0"/>
              <a:pPr/>
              <a:t>15-05-23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491BF-ADF7-4102-8BC7-90E186797983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BC9EDB-C46A-48D0-B4DC-7FF3A88DB662}" type="datetimeFigureOut">
              <a:rPr lang="fr-BE" smtClean="0"/>
              <a:pPr/>
              <a:t>15-05-23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491BF-ADF7-4102-8BC7-90E186797983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1.wmf"/><Relationship Id="rId4" Type="http://schemas.openxmlformats.org/officeDocument/2006/relationships/oleObject" Target="../embeddings/oleObject6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6.wmf"/><Relationship Id="rId4" Type="http://schemas.openxmlformats.org/officeDocument/2006/relationships/oleObject" Target="../embeddings/oleObject7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9.jpg"/><Relationship Id="rId4" Type="http://schemas.openxmlformats.org/officeDocument/2006/relationships/image" Target="../media/image16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image" Target="../media/image50.jpg"/><Relationship Id="rId7" Type="http://schemas.openxmlformats.org/officeDocument/2006/relationships/image" Target="../media/image48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47.wmf"/><Relationship Id="rId4" Type="http://schemas.openxmlformats.org/officeDocument/2006/relationships/oleObject" Target="../embeddings/oleObject8.bin"/><Relationship Id="rId9" Type="http://schemas.openxmlformats.org/officeDocument/2006/relationships/image" Target="../media/image49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53.jpg"/><Relationship Id="rId5" Type="http://schemas.openxmlformats.org/officeDocument/2006/relationships/image" Target="../media/image51.wmf"/><Relationship Id="rId4" Type="http://schemas.openxmlformats.org/officeDocument/2006/relationships/oleObject" Target="../embeddings/oleObject11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13" Type="http://schemas.openxmlformats.org/officeDocument/2006/relationships/image" Target="../media/image17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3.bin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9.jpeg"/><Relationship Id="rId11" Type="http://schemas.openxmlformats.org/officeDocument/2006/relationships/image" Target="../media/image20.jpeg"/><Relationship Id="rId5" Type="http://schemas.openxmlformats.org/officeDocument/2006/relationships/image" Target="../media/image18.jpg"/><Relationship Id="rId10" Type="http://schemas.openxmlformats.org/officeDocument/2006/relationships/image" Target="../media/image16.wmf"/><Relationship Id="rId4" Type="http://schemas.openxmlformats.org/officeDocument/2006/relationships/image" Target="../media/image14.wmf"/><Relationship Id="rId9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8962569"/>
              </p:ext>
            </p:extLst>
          </p:nvPr>
        </p:nvGraphicFramePr>
        <p:xfrm>
          <a:off x="4355976" y="3140968"/>
          <a:ext cx="4261607" cy="1348500"/>
        </p:xfrm>
        <a:graphic>
          <a:graphicData uri="http://schemas.openxmlformats.org/drawingml/2006/table">
            <a:tbl>
              <a:tblPr/>
              <a:tblGrid>
                <a:gridCol w="4261607">
                  <a:extLst>
                    <a:ext uri="{9D8B030D-6E8A-4147-A177-3AD203B41FA5}">
                      <a16:colId xmlns:a16="http://schemas.microsoft.com/office/drawing/2014/main" val="952741025"/>
                    </a:ext>
                  </a:extLst>
                </a:gridCol>
              </a:tblGrid>
              <a:tr h="1348500">
                <a:tc>
                  <a:txBody>
                    <a:bodyPr/>
                    <a:lstStyle/>
                    <a:p>
                      <a:pPr algn="ctr"/>
                      <a:r>
                        <a:rPr lang="fr-BE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ISOLATION</a:t>
                      </a:r>
                      <a:r>
                        <a:rPr lang="fr-BE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DES MURS DE </a:t>
                      </a:r>
                      <a:r>
                        <a:rPr lang="fr-BE" sz="2400" baseline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 </a:t>
                      </a:r>
                      <a:r>
                        <a:rPr lang="fr-BE" sz="2400" baseline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MAISON </a:t>
                      </a:r>
                      <a:r>
                        <a:rPr lang="fr-BE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 L’INTERIEUR</a:t>
                      </a:r>
                      <a:endParaRPr lang="fr-BE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44944934"/>
                  </a:ext>
                </a:extLst>
              </a:tr>
            </a:tbl>
          </a:graphicData>
        </a:graphic>
      </p:graphicFrame>
      <p:pic>
        <p:nvPicPr>
          <p:cNvPr id="4" name="Picture 2" descr="Isolation thermique et hidro avec de la mousse de pulvérisation sur le site de construction de la maison, Banque d'images - 908167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419" y="2812141"/>
            <a:ext cx="3009230" cy="2006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age 1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045" y="332656"/>
            <a:ext cx="2932430" cy="1120775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32656"/>
            <a:ext cx="1435848" cy="9576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7"/>
          <p:cNvSpPr>
            <a:spLocks noChangeArrowheads="1"/>
          </p:cNvSpPr>
          <p:nvPr/>
        </p:nvSpPr>
        <p:spPr bwMode="auto">
          <a:xfrm>
            <a:off x="179512" y="188640"/>
            <a:ext cx="8784976" cy="6480720"/>
          </a:xfrm>
          <a:prstGeom prst="foldedCorner">
            <a:avLst>
              <a:gd name="adj" fmla="val 12500"/>
            </a:avLst>
          </a:prstGeom>
          <a:noFill/>
          <a:ln w="9525">
            <a:solidFill>
              <a:srgbClr val="C2D69B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315447" y="6372309"/>
            <a:ext cx="8606269" cy="302972"/>
            <a:chOff x="3786" y="10587"/>
            <a:chExt cx="12762" cy="517"/>
          </a:xfrm>
        </p:grpSpPr>
        <p:sp>
          <p:nvSpPr>
            <p:cNvPr id="4" name="Rectangle à coins arrondis 8"/>
            <p:cNvSpPr>
              <a:spLocks noChangeArrowheads="1"/>
            </p:cNvSpPr>
            <p:nvPr/>
          </p:nvSpPr>
          <p:spPr bwMode="auto">
            <a:xfrm>
              <a:off x="3786" y="10594"/>
              <a:ext cx="6100" cy="51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j-lt"/>
                  <a:cs typeface="Arial" pitchFamily="34" charset="0"/>
                </a:rPr>
                <a:t>Isolation</a:t>
              </a:r>
              <a:r>
                <a:rPr kumimoji="0" lang="fr-FR" sz="1400" b="0" i="0" u="none" strike="noStrike" cap="none" normalizeH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j-lt"/>
                  <a:cs typeface="Arial" pitchFamily="34" charset="0"/>
                </a:rPr>
                <a:t> des murs de la maison par l’intérieur</a:t>
              </a:r>
              <a:endPara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5" name="Rectangle à coins arrondis 6"/>
            <p:cNvSpPr>
              <a:spLocks noChangeArrowheads="1"/>
            </p:cNvSpPr>
            <p:nvPr/>
          </p:nvSpPr>
          <p:spPr bwMode="auto">
            <a:xfrm>
              <a:off x="14034" y="10587"/>
              <a:ext cx="2514" cy="517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fr-BE" sz="1400" dirty="0" smtClean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MI </a:t>
              </a:r>
              <a:r>
                <a:rPr kumimoji="0" lang="fr-BE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cs typeface="Arial" pitchFamily="34" charset="0"/>
                </a:rPr>
                <a:t>02/6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>
            <a:off x="1887306" y="2406349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fr-BE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Compression des panneaux souple ou</a:t>
            </a:r>
          </a:p>
          <a:p>
            <a:pPr lvl="0">
              <a:spcAft>
                <a:spcPts val="0"/>
              </a:spcAft>
            </a:pP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 semi-rigides entre les deux montants verticaux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4664"/>
            <a:ext cx="3142319" cy="2096894"/>
          </a:xfrm>
          <a:prstGeom prst="rect">
            <a:avLst/>
          </a:prstGeom>
        </p:spPr>
      </p:pic>
      <p:graphicFrame>
        <p:nvGraphicFramePr>
          <p:cNvPr id="8" name="Obje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878282"/>
              </p:ext>
            </p:extLst>
          </p:nvPr>
        </p:nvGraphicFramePr>
        <p:xfrm>
          <a:off x="5220072" y="3573016"/>
          <a:ext cx="3156494" cy="23676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1" name="PhotoImpact" r:id="rId4" imgW="10159920" imgH="7619760" progId="PI3.Image">
                  <p:embed/>
                </p:oleObj>
              </mc:Choice>
              <mc:Fallback>
                <p:oleObj name="PhotoImpact" r:id="rId4" imgW="10159920" imgH="7619760" progId="PI3.Image">
                  <p:embed/>
                  <p:pic>
                    <p:nvPicPr>
                      <p:cNvPr id="17" name="Objet 16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220072" y="3573016"/>
                        <a:ext cx="3156494" cy="23676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089396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7"/>
          <p:cNvSpPr>
            <a:spLocks noChangeArrowheads="1"/>
          </p:cNvSpPr>
          <p:nvPr/>
        </p:nvSpPr>
        <p:spPr bwMode="auto">
          <a:xfrm>
            <a:off x="179512" y="188640"/>
            <a:ext cx="8784976" cy="6480720"/>
          </a:xfrm>
          <a:prstGeom prst="foldedCorner">
            <a:avLst>
              <a:gd name="adj" fmla="val 12500"/>
            </a:avLst>
          </a:prstGeom>
          <a:noFill/>
          <a:ln w="9525">
            <a:solidFill>
              <a:srgbClr val="C2D69B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315447" y="6372309"/>
            <a:ext cx="8606269" cy="302972"/>
            <a:chOff x="3786" y="10587"/>
            <a:chExt cx="12762" cy="517"/>
          </a:xfrm>
        </p:grpSpPr>
        <p:sp>
          <p:nvSpPr>
            <p:cNvPr id="4" name="Rectangle à coins arrondis 8"/>
            <p:cNvSpPr>
              <a:spLocks noChangeArrowheads="1"/>
            </p:cNvSpPr>
            <p:nvPr/>
          </p:nvSpPr>
          <p:spPr bwMode="auto">
            <a:xfrm>
              <a:off x="3786" y="10594"/>
              <a:ext cx="6100" cy="51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j-lt"/>
                  <a:cs typeface="Arial" pitchFamily="34" charset="0"/>
                </a:rPr>
                <a:t>Isolation</a:t>
              </a:r>
              <a:r>
                <a:rPr kumimoji="0" lang="fr-FR" sz="1400" b="0" i="0" u="none" strike="noStrike" cap="none" normalizeH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j-lt"/>
                  <a:cs typeface="Arial" pitchFamily="34" charset="0"/>
                </a:rPr>
                <a:t> des murs de la maison par l’intérieur</a:t>
              </a:r>
              <a:endPara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5" name="Rectangle à coins arrondis 6"/>
            <p:cNvSpPr>
              <a:spLocks noChangeArrowheads="1"/>
            </p:cNvSpPr>
            <p:nvPr/>
          </p:nvSpPr>
          <p:spPr bwMode="auto">
            <a:xfrm>
              <a:off x="14034" y="10587"/>
              <a:ext cx="2514" cy="517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fr-BE" sz="1400" dirty="0" smtClean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MI </a:t>
              </a:r>
              <a:r>
                <a:rPr kumimoji="0" lang="fr-BE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cs typeface="Arial" pitchFamily="34" charset="0"/>
                </a:rPr>
                <a:t>02/7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>
            <a:off x="710965" y="642377"/>
            <a:ext cx="734481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Placement du pare-vapeur agrafé sur les montants tous les 10 cm.</a:t>
            </a:r>
          </a:p>
          <a:p>
            <a:pPr marL="360363">
              <a:spcAft>
                <a:spcPts val="0"/>
              </a:spcAft>
            </a:pP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On colle au sol et plafond avec un débordement de 10 cm qu’on laisse de chaque côté avec un ruban adhésif à </a:t>
            </a: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l’horizontal</a:t>
            </a:r>
          </a:p>
          <a:p>
            <a:pPr marL="360363">
              <a:spcAft>
                <a:spcPts val="0"/>
              </a:spcAft>
            </a:pPr>
            <a:endParaRPr lang="fr-BE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60363">
              <a:spcAft>
                <a:spcPts val="0"/>
              </a:spcAft>
            </a:pPr>
            <a:endParaRPr lang="fr-BE" dirty="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60363">
              <a:spcAft>
                <a:spcPts val="0"/>
              </a:spcAft>
            </a:pPr>
            <a:endParaRPr lang="fr-BE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60363">
              <a:spcAft>
                <a:spcPts val="0"/>
              </a:spcAft>
            </a:pPr>
            <a:endParaRPr lang="fr-BE" dirty="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60363">
              <a:spcAft>
                <a:spcPts val="0"/>
              </a:spcAft>
            </a:pPr>
            <a:endParaRPr lang="fr-BE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60363">
              <a:spcAft>
                <a:spcPts val="0"/>
              </a:spcAft>
            </a:pPr>
            <a:endParaRPr lang="fr-BE" dirty="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60363">
              <a:spcAft>
                <a:spcPts val="0"/>
              </a:spcAft>
            </a:pPr>
            <a:endParaRPr lang="fr-BE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60363">
              <a:spcAft>
                <a:spcPts val="0"/>
              </a:spcAft>
            </a:pPr>
            <a:endParaRPr lang="fr-BE" dirty="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Par </a:t>
            </a: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après, on découpe dans le débordement </a:t>
            </a: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de</a:t>
            </a:r>
          </a:p>
          <a:p>
            <a:pPr lvl="0">
              <a:spcAft>
                <a:spcPts val="0"/>
              </a:spcAft>
            </a:pP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10 cm en déduisant l’épaisseur de la plaque </a:t>
            </a: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de finition</a:t>
            </a:r>
          </a:p>
          <a:p>
            <a:pPr lvl="0">
              <a:spcAft>
                <a:spcPts val="0"/>
              </a:spcAft>
            </a:pP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 et </a:t>
            </a: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d’un éventuel vide </a:t>
            </a: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technique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fr-BE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fr-BE" dirty="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fr-BE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fr-BE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19" y="1556793"/>
            <a:ext cx="3674365" cy="1872207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6280" y="4301911"/>
            <a:ext cx="3098117" cy="189807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233" y="1704234"/>
            <a:ext cx="1269847" cy="161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252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7"/>
          <p:cNvSpPr>
            <a:spLocks noChangeArrowheads="1"/>
          </p:cNvSpPr>
          <p:nvPr/>
        </p:nvSpPr>
        <p:spPr bwMode="auto">
          <a:xfrm>
            <a:off x="179512" y="188640"/>
            <a:ext cx="8784976" cy="6480720"/>
          </a:xfrm>
          <a:prstGeom prst="foldedCorner">
            <a:avLst>
              <a:gd name="adj" fmla="val 12500"/>
            </a:avLst>
          </a:prstGeom>
          <a:noFill/>
          <a:ln w="9525">
            <a:solidFill>
              <a:srgbClr val="C2D69B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sp>
        <p:nvSpPr>
          <p:cNvPr id="3" name="ZoneTexte 2"/>
          <p:cNvSpPr txBox="1"/>
          <p:nvPr/>
        </p:nvSpPr>
        <p:spPr>
          <a:xfrm>
            <a:off x="755576" y="1124744"/>
            <a:ext cx="5328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Placer la finition : plaque de plâtre (très souvent) ou mur de brique. Les plaques de plâtre peuvent être fixées directement sur le lattage.</a:t>
            </a:r>
          </a:p>
        </p:txBody>
      </p:sp>
      <p:graphicFrame>
        <p:nvGraphicFramePr>
          <p:cNvPr id="4" name="Obje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3536790"/>
              </p:ext>
            </p:extLst>
          </p:nvPr>
        </p:nvGraphicFramePr>
        <p:xfrm>
          <a:off x="1907704" y="2276872"/>
          <a:ext cx="6019800" cy="344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4" name="PhotoImpact" r:id="rId4" imgW="6019560" imgH="3441600" progId="PI3.Image">
                  <p:embed/>
                </p:oleObj>
              </mc:Choice>
              <mc:Fallback>
                <p:oleObj name="PhotoImpact" r:id="rId4" imgW="6019560" imgH="3441600" progId="PI3.Im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907704" y="2276872"/>
                        <a:ext cx="6019800" cy="3441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358219" y="6366388"/>
            <a:ext cx="8606269" cy="302972"/>
            <a:chOff x="3786" y="10587"/>
            <a:chExt cx="12762" cy="517"/>
          </a:xfrm>
        </p:grpSpPr>
        <p:sp>
          <p:nvSpPr>
            <p:cNvPr id="6" name="Rectangle à coins arrondis 8"/>
            <p:cNvSpPr>
              <a:spLocks noChangeArrowheads="1"/>
            </p:cNvSpPr>
            <p:nvPr/>
          </p:nvSpPr>
          <p:spPr bwMode="auto">
            <a:xfrm>
              <a:off x="3786" y="10594"/>
              <a:ext cx="6100" cy="51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j-lt"/>
                  <a:cs typeface="Arial" pitchFamily="34" charset="0"/>
                </a:rPr>
                <a:t>Isolation</a:t>
              </a:r>
              <a:r>
                <a:rPr kumimoji="0" lang="fr-FR" sz="1400" b="0" i="0" u="none" strike="noStrike" cap="none" normalizeH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j-lt"/>
                  <a:cs typeface="Arial" pitchFamily="34" charset="0"/>
                </a:rPr>
                <a:t> des murs de la maison par l’intérieur</a:t>
              </a:r>
              <a:endPara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7" name="Rectangle à coins arrondis 6"/>
            <p:cNvSpPr>
              <a:spLocks noChangeArrowheads="1"/>
            </p:cNvSpPr>
            <p:nvPr/>
          </p:nvSpPr>
          <p:spPr bwMode="auto">
            <a:xfrm>
              <a:off x="14034" y="10587"/>
              <a:ext cx="2514" cy="517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fr-BE" sz="1400" dirty="0" smtClean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MI </a:t>
              </a:r>
              <a:r>
                <a:rPr kumimoji="0" lang="fr-BE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cs typeface="Arial" pitchFamily="34" charset="0"/>
                </a:rPr>
                <a:t>02/8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226781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179512" y="188640"/>
            <a:ext cx="8784976" cy="6480720"/>
          </a:xfrm>
          <a:prstGeom prst="foldedCorner">
            <a:avLst>
              <a:gd name="adj" fmla="val 12500"/>
            </a:avLst>
          </a:prstGeom>
          <a:noFill/>
          <a:ln w="9525">
            <a:solidFill>
              <a:srgbClr val="C2D69B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376342" y="272497"/>
            <a:ext cx="8391316" cy="34667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63500" cmpd="thickThin">
            <a:solidFill>
              <a:schemeClr val="accent4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fr-BE" sz="1400" b="1" dirty="0" smtClean="0">
                <a:cs typeface="Arial" pitchFamily="34" charset="0"/>
              </a:rPr>
              <a:t>2.3. Par projection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033960" y="1396993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/>
              <a:t>Avantages: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5148064" y="1926574"/>
            <a:ext cx="2592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fr-BE" sz="1200" dirty="0"/>
              <a:t>Perte de place </a:t>
            </a:r>
            <a:r>
              <a:rPr lang="fr-BE" sz="1200" dirty="0" smtClean="0"/>
              <a:t>minimale.</a:t>
            </a:r>
            <a:endParaRPr lang="fr-BE" sz="1200" dirty="0"/>
          </a:p>
          <a:p>
            <a:pPr marL="171450" indent="-171450">
              <a:buFont typeface="Arial" pitchFamily="34" charset="0"/>
              <a:buChar char="•"/>
            </a:pPr>
            <a:r>
              <a:rPr lang="fr-BE" sz="1200" dirty="0"/>
              <a:t>Peut rattraper des défauts de planéité du </a:t>
            </a:r>
            <a:r>
              <a:rPr lang="fr-BE" sz="1200" dirty="0" smtClean="0"/>
              <a:t>mur.</a:t>
            </a:r>
            <a:endParaRPr lang="fr-BE" sz="1200" dirty="0"/>
          </a:p>
          <a:p>
            <a:pPr marL="171450" indent="-171450">
              <a:buFont typeface="Arial" pitchFamily="34" charset="0"/>
              <a:buChar char="•"/>
            </a:pPr>
            <a:r>
              <a:rPr lang="fr-BE" sz="1200" dirty="0"/>
              <a:t>Revêtement intérieur peut être </a:t>
            </a:r>
            <a:r>
              <a:rPr lang="fr-BE" sz="1200" dirty="0" smtClean="0"/>
              <a:t>conservé.</a:t>
            </a:r>
            <a:endParaRPr lang="fr-BE" sz="1200" dirty="0"/>
          </a:p>
        </p:txBody>
      </p:sp>
      <p:sp>
        <p:nvSpPr>
          <p:cNvPr id="11" name="ZoneTexte 10"/>
          <p:cNvSpPr txBox="1"/>
          <p:nvPr/>
        </p:nvSpPr>
        <p:spPr>
          <a:xfrm>
            <a:off x="5033960" y="3680900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/>
              <a:t>Inconvénients: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5148064" y="4221088"/>
            <a:ext cx="2952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fr-BE" sz="1200" dirty="0"/>
              <a:t>Décapage du support au moins au droit des plots de </a:t>
            </a:r>
            <a:r>
              <a:rPr lang="fr-BE" sz="1200" dirty="0" smtClean="0"/>
              <a:t>colle.</a:t>
            </a:r>
            <a:endParaRPr lang="fr-BE" sz="1200" dirty="0"/>
          </a:p>
          <a:p>
            <a:pPr marL="171450" indent="-171450">
              <a:buFont typeface="Arial" pitchFamily="34" charset="0"/>
              <a:buChar char="•"/>
            </a:pPr>
            <a:r>
              <a:rPr lang="fr-BE" sz="1200" dirty="0"/>
              <a:t>Perte de l'</a:t>
            </a:r>
            <a:r>
              <a:rPr lang="fr-BE" sz="1200" i="1" dirty="0"/>
              <a:t>inertie thermique</a:t>
            </a:r>
            <a:r>
              <a:rPr lang="fr-BE" sz="1200" dirty="0"/>
              <a:t> du </a:t>
            </a:r>
            <a:r>
              <a:rPr lang="fr-BE" sz="1200" dirty="0" smtClean="0"/>
              <a:t>mur.</a:t>
            </a:r>
            <a:endParaRPr lang="fr-BE" sz="1200" dirty="0"/>
          </a:p>
          <a:p>
            <a:endParaRPr lang="fr-BE" sz="1200" dirty="0"/>
          </a:p>
        </p:txBody>
      </p:sp>
      <p:pic>
        <p:nvPicPr>
          <p:cNvPr id="13" name="Picture 4" descr="https://www.guidebatimentdurable.brussels/servlet/Repository/43431.jpg?ID=4343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010" y="1495728"/>
            <a:ext cx="3380892" cy="254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/>
          <p:cNvSpPr txBox="1"/>
          <p:nvPr/>
        </p:nvSpPr>
        <p:spPr>
          <a:xfrm>
            <a:off x="376342" y="4050232"/>
            <a:ext cx="3528392" cy="1077218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>
            <a:defPPr>
              <a:defRPr lang="fr-FR"/>
            </a:defPPr>
          </a:lstStyle>
          <a:p>
            <a:r>
              <a:rPr lang="fr-BE" sz="1600" dirty="0"/>
              <a:t>Le matériau isolant est directement projeté sur la surface intérieure du mur</a:t>
            </a:r>
          </a:p>
          <a:p>
            <a:r>
              <a:rPr lang="fr-BE" sz="1600" dirty="0"/>
              <a:t>Exemples : polyuréthane, flocons de </a:t>
            </a:r>
            <a:r>
              <a:rPr lang="fr-BE" sz="1600" dirty="0" smtClean="0"/>
              <a:t>cellulose humidifiée</a:t>
            </a:r>
            <a:r>
              <a:rPr lang="fr-BE" sz="1600" dirty="0"/>
              <a:t>.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9902" y="5396138"/>
            <a:ext cx="4996623" cy="892254"/>
          </a:xfrm>
          <a:prstGeom prst="rect">
            <a:avLst/>
          </a:prstGeom>
        </p:spPr>
      </p:pic>
      <p:grpSp>
        <p:nvGrpSpPr>
          <p:cNvPr id="21" name="Group 8"/>
          <p:cNvGrpSpPr>
            <a:grpSpLocks/>
          </p:cNvGrpSpPr>
          <p:nvPr/>
        </p:nvGrpSpPr>
        <p:grpSpPr bwMode="auto">
          <a:xfrm>
            <a:off x="358219" y="6366388"/>
            <a:ext cx="8606269" cy="302972"/>
            <a:chOff x="3786" y="10587"/>
            <a:chExt cx="12762" cy="517"/>
          </a:xfrm>
        </p:grpSpPr>
        <p:sp>
          <p:nvSpPr>
            <p:cNvPr id="22" name="Rectangle à coins arrondis 8"/>
            <p:cNvSpPr>
              <a:spLocks noChangeArrowheads="1"/>
            </p:cNvSpPr>
            <p:nvPr/>
          </p:nvSpPr>
          <p:spPr bwMode="auto">
            <a:xfrm>
              <a:off x="3786" y="10594"/>
              <a:ext cx="6100" cy="51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j-lt"/>
                  <a:cs typeface="Arial" pitchFamily="34" charset="0"/>
                </a:rPr>
                <a:t>Isolation</a:t>
              </a:r>
              <a:r>
                <a:rPr kumimoji="0" lang="fr-FR" sz="1400" b="0" i="0" u="none" strike="noStrike" cap="none" normalizeH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j-lt"/>
                  <a:cs typeface="Arial" pitchFamily="34" charset="0"/>
                </a:rPr>
                <a:t> des murs de  la maison par l’intérieur</a:t>
              </a:r>
              <a:endPara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23" name="Rectangle à coins arrondis 6"/>
            <p:cNvSpPr>
              <a:spLocks noChangeArrowheads="1"/>
            </p:cNvSpPr>
            <p:nvPr/>
          </p:nvSpPr>
          <p:spPr bwMode="auto">
            <a:xfrm>
              <a:off x="14034" y="10587"/>
              <a:ext cx="2514" cy="517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fr-BE" sz="1400" dirty="0" smtClean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MI </a:t>
              </a:r>
              <a:r>
                <a:rPr kumimoji="0" lang="fr-BE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cs typeface="Arial" pitchFamily="34" charset="0"/>
                </a:rPr>
                <a:t>02/9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6890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179512" y="188640"/>
            <a:ext cx="8784976" cy="6480720"/>
          </a:xfrm>
          <a:prstGeom prst="foldedCorner">
            <a:avLst>
              <a:gd name="adj" fmla="val 12500"/>
            </a:avLst>
          </a:prstGeom>
          <a:noFill/>
          <a:ln w="9525">
            <a:solidFill>
              <a:srgbClr val="C2D69B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grpSp>
        <p:nvGrpSpPr>
          <p:cNvPr id="16" name="Group 8"/>
          <p:cNvGrpSpPr>
            <a:grpSpLocks/>
          </p:cNvGrpSpPr>
          <p:nvPr/>
        </p:nvGrpSpPr>
        <p:grpSpPr bwMode="auto">
          <a:xfrm>
            <a:off x="336123" y="6237886"/>
            <a:ext cx="8606269" cy="302972"/>
            <a:chOff x="3786" y="10587"/>
            <a:chExt cx="12762" cy="517"/>
          </a:xfrm>
        </p:grpSpPr>
        <p:sp>
          <p:nvSpPr>
            <p:cNvPr id="20" name="Rectangle à coins arrondis 8"/>
            <p:cNvSpPr>
              <a:spLocks noChangeArrowheads="1"/>
            </p:cNvSpPr>
            <p:nvPr/>
          </p:nvSpPr>
          <p:spPr bwMode="auto">
            <a:xfrm>
              <a:off x="3786" y="10594"/>
              <a:ext cx="6100" cy="51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j-lt"/>
                  <a:cs typeface="Arial" pitchFamily="34" charset="0"/>
                </a:rPr>
                <a:t>Isolation</a:t>
              </a:r>
              <a:r>
                <a:rPr kumimoji="0" lang="fr-FR" sz="1400" b="0" i="0" u="none" strike="noStrike" cap="none" normalizeH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j-lt"/>
                  <a:cs typeface="Arial" pitchFamily="34" charset="0"/>
                </a:rPr>
                <a:t> des murs de la maison par l’intérieur</a:t>
              </a:r>
              <a:endPara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21" name="Rectangle à coins arrondis 6"/>
            <p:cNvSpPr>
              <a:spLocks noChangeArrowheads="1"/>
            </p:cNvSpPr>
            <p:nvPr/>
          </p:nvSpPr>
          <p:spPr bwMode="auto">
            <a:xfrm>
              <a:off x="14034" y="10587"/>
              <a:ext cx="2514" cy="517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fr-BE" sz="1400" dirty="0" smtClean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MI </a:t>
              </a:r>
              <a:r>
                <a:rPr kumimoji="0" lang="fr-BE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cs typeface="Arial" pitchFamily="34" charset="0"/>
                </a:rPr>
                <a:t>02/10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" name="ZoneTexte 4"/>
          <p:cNvSpPr txBox="1"/>
          <p:nvPr/>
        </p:nvSpPr>
        <p:spPr>
          <a:xfrm>
            <a:off x="336123" y="2727125"/>
            <a:ext cx="73448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Lattes </a:t>
            </a: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en </a:t>
            </a: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bois fixées </a:t>
            </a: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verticalement dans le mur avec des chevilles à frapper, des toges (on fore un trou à 6,5mm pour réaliser l’auto-blocage) ou des équerres </a:t>
            </a: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métalliques (voir ci-dessus pour isolant semi-rigide ou souple)</a:t>
            </a:r>
            <a:endParaRPr lang="fr-BE" dirty="0"/>
          </a:p>
        </p:txBody>
      </p:sp>
      <p:graphicFrame>
        <p:nvGraphicFramePr>
          <p:cNvPr id="18" name="Obje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1846777"/>
              </p:ext>
            </p:extLst>
          </p:nvPr>
        </p:nvGraphicFramePr>
        <p:xfrm>
          <a:off x="539552" y="556004"/>
          <a:ext cx="2933790" cy="18049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8" name="PhotoImpact" r:id="rId3" imgW="6006960" imgH="3695400" progId="PI3.Image">
                  <p:embed/>
                </p:oleObj>
              </mc:Choice>
              <mc:Fallback>
                <p:oleObj name="PhotoImpact" r:id="rId3" imgW="6006960" imgH="3695400" progId="PI3.Image">
                  <p:embed/>
                  <p:pic>
                    <p:nvPicPr>
                      <p:cNvPr id="18" name="Objet 17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9552" y="556004"/>
                        <a:ext cx="2933790" cy="18049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Imag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822" y="557536"/>
            <a:ext cx="3810000" cy="1803400"/>
          </a:xfrm>
          <a:prstGeom prst="rect">
            <a:avLst/>
          </a:prstGeom>
        </p:spPr>
      </p:pic>
      <p:sp>
        <p:nvSpPr>
          <p:cNvPr id="22" name="ZoneTexte 21"/>
          <p:cNvSpPr txBox="1"/>
          <p:nvPr/>
        </p:nvSpPr>
        <p:spPr>
          <a:xfrm>
            <a:off x="350381" y="4010246"/>
            <a:ext cx="6065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on </a:t>
            </a: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peut aussi réaliser une armature métallique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360692" y="4744408"/>
            <a:ext cx="59350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Lattes correspondant à l’épaisseur voulue de Polyuréthane ou ouate de cellulose</a:t>
            </a:r>
          </a:p>
        </p:txBody>
      </p:sp>
    </p:spTree>
    <p:extLst>
      <p:ext uri="{BB962C8B-B14F-4D97-AF65-F5344CB8AC3E}">
        <p14:creationId xmlns:p14="http://schemas.microsoft.com/office/powerpoint/2010/main" val="127444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179512" y="188640"/>
            <a:ext cx="8784976" cy="6480720"/>
          </a:xfrm>
          <a:prstGeom prst="foldedCorner">
            <a:avLst>
              <a:gd name="adj" fmla="val 12500"/>
            </a:avLst>
          </a:prstGeom>
          <a:noFill/>
          <a:ln w="9525">
            <a:solidFill>
              <a:srgbClr val="C2D69B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grpSp>
        <p:nvGrpSpPr>
          <p:cNvPr id="16" name="Group 8"/>
          <p:cNvGrpSpPr>
            <a:grpSpLocks/>
          </p:cNvGrpSpPr>
          <p:nvPr/>
        </p:nvGrpSpPr>
        <p:grpSpPr bwMode="auto">
          <a:xfrm>
            <a:off x="336123" y="6237886"/>
            <a:ext cx="8606269" cy="302972"/>
            <a:chOff x="3786" y="10587"/>
            <a:chExt cx="12762" cy="517"/>
          </a:xfrm>
        </p:grpSpPr>
        <p:sp>
          <p:nvSpPr>
            <p:cNvPr id="20" name="Rectangle à coins arrondis 8"/>
            <p:cNvSpPr>
              <a:spLocks noChangeArrowheads="1"/>
            </p:cNvSpPr>
            <p:nvPr/>
          </p:nvSpPr>
          <p:spPr bwMode="auto">
            <a:xfrm>
              <a:off x="3786" y="10594"/>
              <a:ext cx="6100" cy="51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j-lt"/>
                  <a:cs typeface="Arial" pitchFamily="34" charset="0"/>
                </a:rPr>
                <a:t>Isolation</a:t>
              </a:r>
              <a:r>
                <a:rPr kumimoji="0" lang="fr-FR" sz="1400" b="0" i="0" u="none" strike="noStrike" cap="none" normalizeH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j-lt"/>
                  <a:cs typeface="Arial" pitchFamily="34" charset="0"/>
                </a:rPr>
                <a:t> des murs de la maison par l’intérieur</a:t>
              </a:r>
              <a:endPara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21" name="Rectangle à coins arrondis 6"/>
            <p:cNvSpPr>
              <a:spLocks noChangeArrowheads="1"/>
            </p:cNvSpPr>
            <p:nvPr/>
          </p:nvSpPr>
          <p:spPr bwMode="auto">
            <a:xfrm>
              <a:off x="14034" y="10587"/>
              <a:ext cx="2514" cy="517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fr-BE" sz="1400" dirty="0" smtClean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MI </a:t>
              </a:r>
              <a:r>
                <a:rPr kumimoji="0" lang="fr-BE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cs typeface="Arial" pitchFamily="34" charset="0"/>
                </a:rPr>
                <a:t>02/11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1" name="Image 7" descr="Une image contenant bâtiment, personne, homme, debout&#10;&#10;Description générée avec un niveau de confiance très élevé">
            <a:extLst>
              <a:ext uri="{FF2B5EF4-FFF2-40B4-BE49-F238E27FC236}">
                <a16:creationId xmlns:a16="http://schemas.microsoft.com/office/drawing/2014/main" id="{7E42AAE0-9060-482A-9180-AE371D162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2402" y="1314003"/>
            <a:ext cx="1485900" cy="1800225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544" y="1314003"/>
            <a:ext cx="2296568" cy="1722426"/>
          </a:xfrm>
          <a:prstGeom prst="rect">
            <a:avLst/>
          </a:prstGeom>
        </p:spPr>
      </p:pic>
      <p:pic>
        <p:nvPicPr>
          <p:cNvPr id="13" name="Image 5" descr="Une image contenant bâtiment, homme, jeune, tenant&#10;&#10;Description générée avec un niveau de confiance très élevé">
            <a:extLst>
              <a:ext uri="{FF2B5EF4-FFF2-40B4-BE49-F238E27FC236}">
                <a16:creationId xmlns:a16="http://schemas.microsoft.com/office/drawing/2014/main" id="{093176DB-2D4A-49FB-BD8A-C6AF527BEB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9585" y="1299062"/>
            <a:ext cx="2335346" cy="1737367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848752"/>
            <a:ext cx="3865152" cy="2174149"/>
          </a:xfrm>
          <a:prstGeom prst="rect">
            <a:avLst/>
          </a:prstGeom>
        </p:spPr>
      </p:pic>
      <p:pic>
        <p:nvPicPr>
          <p:cNvPr id="9" name="Image 17" descr="Une image contenant assis, blanc, homme, rouge&#10;&#10;Description générée avec un niveau de confiance très élevé">
            <a:extLst>
              <a:ext uri="{FF2B5EF4-FFF2-40B4-BE49-F238E27FC236}">
                <a16:creationId xmlns:a16="http://schemas.microsoft.com/office/drawing/2014/main" id="{3894CF9B-DC3E-4554-86F6-04C017B4F3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058" y="1606919"/>
            <a:ext cx="1614162" cy="1214394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79512" y="171957"/>
            <a:ext cx="49247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projection avec machine de projection spécifique à chaque matériau (il faut un brevet de formation pour pouvoir louer la machine)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36123" y="3562154"/>
            <a:ext cx="3578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EPI : masque à ventilation assistée </a:t>
            </a:r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4239592"/>
            <a:ext cx="2276114" cy="1518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62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7"/>
          <p:cNvSpPr>
            <a:spLocks noChangeArrowheads="1"/>
          </p:cNvSpPr>
          <p:nvPr/>
        </p:nvSpPr>
        <p:spPr bwMode="auto">
          <a:xfrm>
            <a:off x="179512" y="188640"/>
            <a:ext cx="8784976" cy="6480720"/>
          </a:xfrm>
          <a:prstGeom prst="foldedCorner">
            <a:avLst>
              <a:gd name="adj" fmla="val 12500"/>
            </a:avLst>
          </a:prstGeom>
          <a:noFill/>
          <a:ln w="9525">
            <a:solidFill>
              <a:srgbClr val="C2D69B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336123" y="6237886"/>
            <a:ext cx="8606269" cy="302972"/>
            <a:chOff x="3786" y="10587"/>
            <a:chExt cx="12762" cy="517"/>
          </a:xfrm>
        </p:grpSpPr>
        <p:sp>
          <p:nvSpPr>
            <p:cNvPr id="4" name="Rectangle à coins arrondis 8"/>
            <p:cNvSpPr>
              <a:spLocks noChangeArrowheads="1"/>
            </p:cNvSpPr>
            <p:nvPr/>
          </p:nvSpPr>
          <p:spPr bwMode="auto">
            <a:xfrm>
              <a:off x="3786" y="10594"/>
              <a:ext cx="6100" cy="51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j-lt"/>
                  <a:cs typeface="Arial" pitchFamily="34" charset="0"/>
                </a:rPr>
                <a:t>Isolation</a:t>
              </a:r>
              <a:r>
                <a:rPr kumimoji="0" lang="fr-FR" sz="1400" b="0" i="0" u="none" strike="noStrike" cap="none" normalizeH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j-lt"/>
                  <a:cs typeface="Arial" pitchFamily="34" charset="0"/>
                </a:rPr>
                <a:t> des murs de la maison par l’intérieur</a:t>
              </a:r>
              <a:endPara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5" name="Rectangle à coins arrondis 6"/>
            <p:cNvSpPr>
              <a:spLocks noChangeArrowheads="1"/>
            </p:cNvSpPr>
            <p:nvPr/>
          </p:nvSpPr>
          <p:spPr bwMode="auto">
            <a:xfrm>
              <a:off x="14034" y="10587"/>
              <a:ext cx="2514" cy="517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fr-BE" sz="1400" dirty="0" smtClean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MI </a:t>
              </a:r>
              <a:r>
                <a:rPr kumimoji="0" lang="fr-BE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cs typeface="Arial" pitchFamily="34" charset="0"/>
                </a:rPr>
                <a:t>02/12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" name="ZoneTexte 5"/>
          <p:cNvSpPr txBox="1"/>
          <p:nvPr/>
        </p:nvSpPr>
        <p:spPr>
          <a:xfrm>
            <a:off x="971600" y="518640"/>
            <a:ext cx="64087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>
                <a:latin typeface="Calibri" panose="020F0502020204030204" pitchFamily="34" charset="0"/>
                <a:ea typeface="Calibri" panose="020F0502020204030204" pitchFamily="34" charset="0"/>
              </a:rPr>
              <a:t>On coupe pour égaliser l’ouate ou  la mousse d’aplomb quand cette dernière est sèche avec un couteau spécial (l’espacement des montants doit être inférieur à la longueur du couteau)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fr-BE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88" y="1466165"/>
            <a:ext cx="3530117" cy="2162197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93" y="3674426"/>
            <a:ext cx="3538412" cy="2358941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5648" y="3702120"/>
            <a:ext cx="3108329" cy="2331247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5648" y="1349765"/>
            <a:ext cx="3034623" cy="227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3563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7"/>
          <p:cNvSpPr>
            <a:spLocks noChangeArrowheads="1"/>
          </p:cNvSpPr>
          <p:nvPr/>
        </p:nvSpPr>
        <p:spPr bwMode="auto">
          <a:xfrm>
            <a:off x="179512" y="188640"/>
            <a:ext cx="8784976" cy="6480720"/>
          </a:xfrm>
          <a:prstGeom prst="foldedCorner">
            <a:avLst>
              <a:gd name="adj" fmla="val 12500"/>
            </a:avLst>
          </a:prstGeom>
          <a:noFill/>
          <a:ln w="9525">
            <a:solidFill>
              <a:srgbClr val="C2D69B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336123" y="6237886"/>
            <a:ext cx="8606269" cy="302972"/>
            <a:chOff x="3786" y="10587"/>
            <a:chExt cx="12762" cy="517"/>
          </a:xfrm>
        </p:grpSpPr>
        <p:sp>
          <p:nvSpPr>
            <p:cNvPr id="4" name="Rectangle à coins arrondis 8"/>
            <p:cNvSpPr>
              <a:spLocks noChangeArrowheads="1"/>
            </p:cNvSpPr>
            <p:nvPr/>
          </p:nvSpPr>
          <p:spPr bwMode="auto">
            <a:xfrm>
              <a:off x="3786" y="10594"/>
              <a:ext cx="6100" cy="51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j-lt"/>
                  <a:cs typeface="Arial" pitchFamily="34" charset="0"/>
                </a:rPr>
                <a:t>Isolation</a:t>
              </a:r>
              <a:r>
                <a:rPr kumimoji="0" lang="fr-FR" sz="1400" b="0" i="0" u="none" strike="noStrike" cap="none" normalizeH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j-lt"/>
                  <a:cs typeface="Arial" pitchFamily="34" charset="0"/>
                </a:rPr>
                <a:t> des murs de la maison par l’intérieur</a:t>
              </a:r>
              <a:endPara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5" name="Rectangle à coins arrondis 6"/>
            <p:cNvSpPr>
              <a:spLocks noChangeArrowheads="1"/>
            </p:cNvSpPr>
            <p:nvPr/>
          </p:nvSpPr>
          <p:spPr bwMode="auto">
            <a:xfrm>
              <a:off x="14034" y="10587"/>
              <a:ext cx="2514" cy="517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fr-BE" sz="1400" dirty="0" smtClean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MI </a:t>
              </a:r>
              <a:r>
                <a:rPr kumimoji="0" lang="fr-BE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cs typeface="Arial" pitchFamily="34" charset="0"/>
                </a:rPr>
                <a:t>02/13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4" name="ZoneTexte 13"/>
          <p:cNvSpPr txBox="1"/>
          <p:nvPr/>
        </p:nvSpPr>
        <p:spPr>
          <a:xfrm>
            <a:off x="611560" y="1124744"/>
            <a:ext cx="53285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Agrafer le pare-vapeur sur les latte en bois ou le coller, si l’armature est métallique, avec une colle spéciale 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3251884"/>
            <a:ext cx="2857500" cy="2857500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465" y="2048074"/>
            <a:ext cx="2942952" cy="2942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7388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179512" y="188640"/>
            <a:ext cx="8784976" cy="6480720"/>
          </a:xfrm>
          <a:prstGeom prst="foldedCorner">
            <a:avLst>
              <a:gd name="adj" fmla="val 12500"/>
            </a:avLst>
          </a:prstGeom>
          <a:noFill/>
          <a:ln w="9525">
            <a:solidFill>
              <a:srgbClr val="C2D69B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sp>
        <p:nvSpPr>
          <p:cNvPr id="2" name="Rectangle 1"/>
          <p:cNvSpPr/>
          <p:nvPr/>
        </p:nvSpPr>
        <p:spPr>
          <a:xfrm>
            <a:off x="400557" y="1327350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Système à contre-cloison maçonnée :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</a:rPr>
              <a:t>Isolant rigide, semi-rigide ou en vrac (boulette polystyrène expansé, vermiculite, liège rempli manuellement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</a:rPr>
              <a:t>).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fr-FR" dirty="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fr-BE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</a:rPr>
              <a:t>Choisir les matériaux en fonction de l’environnement : vermiculite ou liège s’il s’agit d’un environnement humide.</a:t>
            </a:r>
            <a:endParaRPr lang="fr-BE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fr-BE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8" name="Image 8" descr="Une image contenant bâtiment, table, boîte, en bois&#10;&#10;Description générée avec un niveau de confiance très élevé">
            <a:extLst>
              <a:ext uri="{FF2B5EF4-FFF2-40B4-BE49-F238E27FC236}">
                <a16:creationId xmlns:a16="http://schemas.microsoft.com/office/drawing/2014/main" id="{1040EA2D-9774-4FC1-9BE0-331AAC2F83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1600" y="3429000"/>
            <a:ext cx="2695575" cy="1590675"/>
          </a:xfrm>
          <a:prstGeom prst="rect">
            <a:avLst/>
          </a:prstGeom>
        </p:spPr>
      </p:pic>
      <p:pic>
        <p:nvPicPr>
          <p:cNvPr id="9" name="Image 3" descr="Une image contenant bâtiment, brique, table&#10;&#10;Description générée avec un niveau de confiance très élevé">
            <a:extLst>
              <a:ext uri="{FF2B5EF4-FFF2-40B4-BE49-F238E27FC236}">
                <a16:creationId xmlns:a16="http://schemas.microsoft.com/office/drawing/2014/main" id="{6C6F124E-6566-42EF-B8DD-EDF0EBE2C9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3975" y="1427943"/>
            <a:ext cx="2743200" cy="1684020"/>
          </a:xfrm>
          <a:prstGeom prst="rect">
            <a:avLst/>
          </a:prstGeom>
        </p:spPr>
      </p:pic>
      <p:grpSp>
        <p:nvGrpSpPr>
          <p:cNvPr id="13" name="Group 8"/>
          <p:cNvGrpSpPr>
            <a:grpSpLocks/>
          </p:cNvGrpSpPr>
          <p:nvPr/>
        </p:nvGrpSpPr>
        <p:grpSpPr bwMode="auto">
          <a:xfrm>
            <a:off x="336123" y="6237886"/>
            <a:ext cx="8606269" cy="302972"/>
            <a:chOff x="3786" y="10587"/>
            <a:chExt cx="12762" cy="517"/>
          </a:xfrm>
        </p:grpSpPr>
        <p:sp>
          <p:nvSpPr>
            <p:cNvPr id="14" name="Rectangle à coins arrondis 8"/>
            <p:cNvSpPr>
              <a:spLocks noChangeArrowheads="1"/>
            </p:cNvSpPr>
            <p:nvPr/>
          </p:nvSpPr>
          <p:spPr bwMode="auto">
            <a:xfrm>
              <a:off x="3786" y="10594"/>
              <a:ext cx="6100" cy="51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j-lt"/>
                  <a:cs typeface="Arial" pitchFamily="34" charset="0"/>
                </a:rPr>
                <a:t>Isolation</a:t>
              </a:r>
              <a:r>
                <a:rPr kumimoji="0" lang="fr-FR" sz="1400" b="0" i="0" u="none" strike="noStrike" cap="none" normalizeH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j-lt"/>
                  <a:cs typeface="Arial" pitchFamily="34" charset="0"/>
                </a:rPr>
                <a:t> des murs de la maison par l’intérieur</a:t>
              </a:r>
              <a:endPara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5" name="Rectangle à coins arrondis 6"/>
            <p:cNvSpPr>
              <a:spLocks noChangeArrowheads="1"/>
            </p:cNvSpPr>
            <p:nvPr/>
          </p:nvSpPr>
          <p:spPr bwMode="auto">
            <a:xfrm>
              <a:off x="14034" y="10587"/>
              <a:ext cx="2514" cy="517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fr-BE" sz="1400" dirty="0" smtClean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MI </a:t>
              </a:r>
              <a:r>
                <a:rPr kumimoji="0" lang="fr-BE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cs typeface="Arial" pitchFamily="34" charset="0"/>
                </a:rPr>
                <a:t>02/15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0" name="AutoShape 3"/>
          <p:cNvSpPr>
            <a:spLocks noChangeArrowheads="1"/>
          </p:cNvSpPr>
          <p:nvPr/>
        </p:nvSpPr>
        <p:spPr bwMode="auto">
          <a:xfrm>
            <a:off x="376342" y="294773"/>
            <a:ext cx="8391316" cy="34667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63500" cmpd="thickThin">
            <a:solidFill>
              <a:schemeClr val="accent4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fr-BE" sz="1400" b="1" dirty="0" smtClean="0">
                <a:cs typeface="Arial" pitchFamily="34" charset="0"/>
              </a:rPr>
              <a:t>2.4. Par contre-cloison maçonnée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18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179512" y="188640"/>
            <a:ext cx="8784976" cy="6480720"/>
          </a:xfrm>
          <a:prstGeom prst="foldedCorner">
            <a:avLst>
              <a:gd name="adj" fmla="val 12500"/>
            </a:avLst>
          </a:prstGeom>
          <a:noFill/>
          <a:ln w="9525">
            <a:solidFill>
              <a:srgbClr val="C2D69B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376342" y="294773"/>
            <a:ext cx="8391316" cy="34667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63500" cmpd="thickThin">
            <a:solidFill>
              <a:schemeClr val="accent4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fr-BE" sz="1400" b="1" dirty="0" smtClean="0">
                <a:cs typeface="Arial" pitchFamily="34" charset="0"/>
              </a:rPr>
              <a:t>2.4. Par contre-cloison maçonnée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033960" y="1396993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/>
              <a:t>Avantages: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5148064" y="1926574"/>
            <a:ext cx="25922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fr-BE" sz="1200" dirty="0"/>
              <a:t>Revêtement intérieur peut être </a:t>
            </a:r>
            <a:r>
              <a:rPr lang="fr-BE" sz="1200" dirty="0" smtClean="0"/>
              <a:t>conservé.</a:t>
            </a:r>
            <a:endParaRPr lang="fr-BE" sz="1200" dirty="0"/>
          </a:p>
          <a:p>
            <a:pPr marL="171450" indent="-171450">
              <a:buFont typeface="Arial" pitchFamily="34" charset="0"/>
              <a:buChar char="•"/>
            </a:pPr>
            <a:r>
              <a:rPr lang="fr-BE" sz="1200" dirty="0"/>
              <a:t>Peut être utilisé sur un support présentant des défauts de </a:t>
            </a:r>
            <a:r>
              <a:rPr lang="fr-BE" sz="1200" dirty="0" smtClean="0"/>
              <a:t>planéité.</a:t>
            </a:r>
            <a:endParaRPr lang="fr-BE" sz="1200" dirty="0"/>
          </a:p>
          <a:p>
            <a:pPr marL="171450" indent="-171450">
              <a:buFont typeface="Arial" pitchFamily="34" charset="0"/>
              <a:buChar char="•"/>
            </a:pPr>
            <a:r>
              <a:rPr lang="fr-BE" sz="1200" dirty="0"/>
              <a:t>Permet de récupérer un peu </a:t>
            </a:r>
            <a:r>
              <a:rPr lang="fr-BE" sz="1200" dirty="0" smtClean="0"/>
              <a:t>d'inertie.</a:t>
            </a:r>
            <a:endParaRPr lang="fr-BE" sz="1200" dirty="0"/>
          </a:p>
          <a:p>
            <a:endParaRPr lang="fr-BE" sz="1200" dirty="0"/>
          </a:p>
        </p:txBody>
      </p:sp>
      <p:sp>
        <p:nvSpPr>
          <p:cNvPr id="11" name="ZoneTexte 10"/>
          <p:cNvSpPr txBox="1"/>
          <p:nvPr/>
        </p:nvSpPr>
        <p:spPr>
          <a:xfrm>
            <a:off x="5033960" y="3680900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/>
              <a:t>Inconvénients: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5148064" y="4221088"/>
            <a:ext cx="2952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fr-BE" sz="1200" dirty="0"/>
              <a:t>Perte d'espace </a:t>
            </a:r>
            <a:r>
              <a:rPr lang="fr-BE" sz="1200" dirty="0" smtClean="0"/>
              <a:t>important.</a:t>
            </a:r>
            <a:endParaRPr lang="fr-BE" sz="1200" dirty="0"/>
          </a:p>
          <a:p>
            <a:pPr marL="171450" indent="-171450">
              <a:buFont typeface="Arial" pitchFamily="34" charset="0"/>
              <a:buChar char="•"/>
            </a:pPr>
            <a:r>
              <a:rPr lang="fr-BE" sz="1200" dirty="0"/>
              <a:t>Poids supplémentaire (vérifier stabilité</a:t>
            </a:r>
            <a:r>
              <a:rPr lang="fr-BE" sz="1200" dirty="0" smtClean="0"/>
              <a:t>).</a:t>
            </a:r>
            <a:endParaRPr lang="fr-BE" sz="1200" dirty="0"/>
          </a:p>
          <a:p>
            <a:pPr marL="171450" indent="-171450">
              <a:buFont typeface="Arial" pitchFamily="34" charset="0"/>
              <a:buChar char="•"/>
            </a:pPr>
            <a:r>
              <a:rPr lang="fr-BE" sz="1200" dirty="0"/>
              <a:t>Difficulté pour le placement du pare-vapeur éventuel et la gestion des </a:t>
            </a:r>
            <a:r>
              <a:rPr lang="fr-BE" sz="1200" dirty="0" smtClean="0"/>
              <a:t>raccords.</a:t>
            </a:r>
            <a:endParaRPr lang="fr-BE" sz="1200" dirty="0"/>
          </a:p>
          <a:p>
            <a:endParaRPr lang="fr-BE" sz="1200" dirty="0"/>
          </a:p>
        </p:txBody>
      </p:sp>
      <p:sp>
        <p:nvSpPr>
          <p:cNvPr id="13" name="ZoneTexte 12"/>
          <p:cNvSpPr txBox="1"/>
          <p:nvPr/>
        </p:nvSpPr>
        <p:spPr>
          <a:xfrm>
            <a:off x="397667" y="4193146"/>
            <a:ext cx="4218397" cy="1815882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>
            <a:defPPr>
              <a:defRPr lang="fr-FR"/>
            </a:defPPr>
          </a:lstStyle>
          <a:p>
            <a:r>
              <a:rPr lang="fr-BE" sz="1600" dirty="0"/>
              <a:t>Une paroi auto-stable (briques, blocs de béton,...) est érigée parallèlement au mur existant, et l'interstice entre les deux est rempli d'isolant, qui peut être rigide, semi-rigide ou en vrac</a:t>
            </a:r>
          </a:p>
          <a:p>
            <a:r>
              <a:rPr lang="fr-BE" sz="1600" dirty="0"/>
              <a:t>Exemples : flocons de cellulose, laine de bois, polystyrène expansé, blocs de </a:t>
            </a:r>
            <a:r>
              <a:rPr lang="fr-BE" sz="1600" dirty="0" smtClean="0"/>
              <a:t>chanvre</a:t>
            </a:r>
            <a:r>
              <a:rPr lang="fr-BE" sz="1600" dirty="0"/>
              <a:t>.</a:t>
            </a:r>
          </a:p>
        </p:txBody>
      </p:sp>
      <p:pic>
        <p:nvPicPr>
          <p:cNvPr id="14" name="Picture 2" descr="https://www.guidebatimentdurable.brussels/servlet/Repository/43447.jpg?ID=4344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993" y="1129057"/>
            <a:ext cx="3168352" cy="2436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1" name="Group 8"/>
          <p:cNvGrpSpPr>
            <a:grpSpLocks/>
          </p:cNvGrpSpPr>
          <p:nvPr/>
        </p:nvGrpSpPr>
        <p:grpSpPr bwMode="auto">
          <a:xfrm>
            <a:off x="336123" y="6237886"/>
            <a:ext cx="8606269" cy="302972"/>
            <a:chOff x="3786" y="10587"/>
            <a:chExt cx="12762" cy="517"/>
          </a:xfrm>
        </p:grpSpPr>
        <p:sp>
          <p:nvSpPr>
            <p:cNvPr id="22" name="Rectangle à coins arrondis 8"/>
            <p:cNvSpPr>
              <a:spLocks noChangeArrowheads="1"/>
            </p:cNvSpPr>
            <p:nvPr/>
          </p:nvSpPr>
          <p:spPr bwMode="auto">
            <a:xfrm>
              <a:off x="3786" y="10594"/>
              <a:ext cx="6100" cy="51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j-lt"/>
                  <a:cs typeface="Arial" pitchFamily="34" charset="0"/>
                </a:rPr>
                <a:t>Isolation</a:t>
              </a:r>
              <a:r>
                <a:rPr kumimoji="0" lang="fr-FR" sz="1400" b="0" i="0" u="none" strike="noStrike" cap="none" normalizeH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j-lt"/>
                  <a:cs typeface="Arial" pitchFamily="34" charset="0"/>
                </a:rPr>
                <a:t> des murs de la maison par l’intérieur</a:t>
              </a:r>
              <a:endPara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23" name="Rectangle à coins arrondis 6"/>
            <p:cNvSpPr>
              <a:spLocks noChangeArrowheads="1"/>
            </p:cNvSpPr>
            <p:nvPr/>
          </p:nvSpPr>
          <p:spPr bwMode="auto">
            <a:xfrm>
              <a:off x="14034" y="10587"/>
              <a:ext cx="2514" cy="517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fr-BE" sz="1400" dirty="0" smtClean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MI </a:t>
              </a:r>
              <a:r>
                <a:rPr kumimoji="0" lang="fr-BE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cs typeface="Arial" pitchFamily="34" charset="0"/>
                </a:rPr>
                <a:t>02/14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971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179512" y="188640"/>
            <a:ext cx="8784976" cy="6480720"/>
          </a:xfrm>
          <a:prstGeom prst="foldedCorner">
            <a:avLst>
              <a:gd name="adj" fmla="val 12500"/>
            </a:avLst>
          </a:prstGeom>
          <a:noFill/>
          <a:ln w="9525">
            <a:solidFill>
              <a:srgbClr val="C2D69B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592436" y="808582"/>
            <a:ext cx="8391316" cy="34667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63500" cmpd="thickThin">
            <a:solidFill>
              <a:schemeClr val="accent4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fr-BE" sz="1400" b="1" dirty="0">
                <a:cs typeface="Arial" pitchFamily="34" charset="0"/>
              </a:rPr>
              <a:t>1</a:t>
            </a:r>
            <a:r>
              <a:rPr lang="fr-BE" sz="1400" b="1" dirty="0" smtClean="0">
                <a:cs typeface="Arial" pitchFamily="34" charset="0"/>
              </a:rPr>
              <a:t>.1. Arbre des possibilités - Partie 1 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1" name="AutoShape 7"/>
          <p:cNvSpPr>
            <a:spLocks noChangeArrowheads="1"/>
          </p:cNvSpPr>
          <p:nvPr/>
        </p:nvSpPr>
        <p:spPr bwMode="auto">
          <a:xfrm>
            <a:off x="179512" y="260648"/>
            <a:ext cx="8784976" cy="420688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27000" cmpd="dbl">
            <a:solidFill>
              <a:schemeClr val="accent2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BE" sz="20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cs typeface="Arial" pitchFamily="34" charset="0"/>
              </a:rPr>
              <a:t>1 – Puis-je isoler ma maison de l’intérieur?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https://www.guidebatimentdurable.brussels/servlet/Repository/34831.png?ID=3483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2" r="13814"/>
          <a:stretch/>
        </p:blipFill>
        <p:spPr bwMode="auto">
          <a:xfrm>
            <a:off x="592436" y="1250722"/>
            <a:ext cx="5715649" cy="5035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/>
          <p:cNvSpPr txBox="1"/>
          <p:nvPr/>
        </p:nvSpPr>
        <p:spPr>
          <a:xfrm>
            <a:off x="6308085" y="1556792"/>
            <a:ext cx="244037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100" dirty="0"/>
              <a:t>Après avoir parcouru cet </a:t>
            </a:r>
            <a:r>
              <a:rPr lang="fr-BE" sz="1100" dirty="0" smtClean="0"/>
              <a:t>arbre portant </a:t>
            </a:r>
            <a:r>
              <a:rPr lang="fr-BE" sz="1100" dirty="0"/>
              <a:t>principalement sur la composition, l'aspect et l'exposition aux éléments du mur, 3 situations sont possibles :</a:t>
            </a:r>
          </a:p>
          <a:p>
            <a:endParaRPr lang="fr-BE" sz="1100" dirty="0"/>
          </a:p>
          <a:p>
            <a:pPr marL="171450" indent="-171450">
              <a:buFont typeface="Arial" pitchFamily="34" charset="0"/>
              <a:buChar char="•"/>
            </a:pPr>
            <a:r>
              <a:rPr lang="fr-BE" sz="1100" b="1" dirty="0"/>
              <a:t>Rouge : </a:t>
            </a:r>
            <a:r>
              <a:rPr lang="fr-BE" sz="1100" dirty="0"/>
              <a:t>l'application d'une isolation par l'intérieur est déconseillée en l'état. Sans intervention pour résoudre les problèmes détectés (dégâts à la façade, présence d'humidité,...), une isolation par l'intérieur est déconseillée car trop risquée .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fr-BE" sz="1100" b="1" dirty="0"/>
              <a:t>Orange : </a:t>
            </a:r>
            <a:r>
              <a:rPr lang="fr-BE" sz="1100" dirty="0"/>
              <a:t>l'applicabilité de la technique est peu connue. Pour ces configurations, une étude approfondie est nécessaire pour voir si cette technique peut être envisagée ou non. Le risque est moyen .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fr-BE" sz="1100" b="1" dirty="0"/>
              <a:t>Vert : </a:t>
            </a:r>
            <a:r>
              <a:rPr lang="fr-BE" sz="1100" dirty="0"/>
              <a:t>la technique est potentiellement applicable  ; il faut maintenant passer à la partie 2 de l'arbre pour s'en assurer. </a:t>
            </a:r>
          </a:p>
        </p:txBody>
      </p:sp>
      <p:grpSp>
        <p:nvGrpSpPr>
          <p:cNvPr id="22" name="Group 8"/>
          <p:cNvGrpSpPr>
            <a:grpSpLocks/>
          </p:cNvGrpSpPr>
          <p:nvPr/>
        </p:nvGrpSpPr>
        <p:grpSpPr bwMode="auto">
          <a:xfrm>
            <a:off x="358219" y="6310185"/>
            <a:ext cx="8606269" cy="302972"/>
            <a:chOff x="3786" y="10587"/>
            <a:chExt cx="12762" cy="517"/>
          </a:xfrm>
        </p:grpSpPr>
        <p:sp>
          <p:nvSpPr>
            <p:cNvPr id="23" name="Rectangle à coins arrondis 8"/>
            <p:cNvSpPr>
              <a:spLocks noChangeArrowheads="1"/>
            </p:cNvSpPr>
            <p:nvPr/>
          </p:nvSpPr>
          <p:spPr bwMode="auto">
            <a:xfrm>
              <a:off x="3786" y="10594"/>
              <a:ext cx="6100" cy="51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j-lt"/>
                  <a:cs typeface="Arial" pitchFamily="34" charset="0"/>
                </a:rPr>
                <a:t>Isolation</a:t>
              </a:r>
              <a:r>
                <a:rPr kumimoji="0" lang="fr-FR" sz="1400" b="0" i="0" u="none" strike="noStrike" cap="none" normalizeH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j-lt"/>
                  <a:cs typeface="Arial" pitchFamily="34" charset="0"/>
                </a:rPr>
                <a:t> des murs de la maison par l’intérieur</a:t>
              </a:r>
              <a:endPara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24" name="Rectangle à coins arrondis 6"/>
            <p:cNvSpPr>
              <a:spLocks noChangeArrowheads="1"/>
            </p:cNvSpPr>
            <p:nvPr/>
          </p:nvSpPr>
          <p:spPr bwMode="auto">
            <a:xfrm>
              <a:off x="14034" y="10587"/>
              <a:ext cx="2514" cy="517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fr-BE" sz="1400" dirty="0" smtClean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MI </a:t>
              </a:r>
              <a:r>
                <a:rPr kumimoji="0" lang="fr-BE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cs typeface="Arial" pitchFamily="34" charset="0"/>
                </a:rPr>
                <a:t>01/1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115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179512" y="188640"/>
            <a:ext cx="8784976" cy="6480720"/>
          </a:xfrm>
          <a:prstGeom prst="foldedCorner">
            <a:avLst>
              <a:gd name="adj" fmla="val 12500"/>
            </a:avLst>
          </a:prstGeom>
          <a:noFill/>
          <a:ln w="9525">
            <a:solidFill>
              <a:srgbClr val="C2D69B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592436" y="808582"/>
            <a:ext cx="8391316" cy="34667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63500" cmpd="thickThin">
            <a:solidFill>
              <a:schemeClr val="accent4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fr-BE" sz="1400" b="1" dirty="0" smtClean="0">
                <a:cs typeface="Arial" pitchFamily="34" charset="0"/>
              </a:rPr>
              <a:t>2.5. Par coffrage et insufflation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5393367" y="3573016"/>
            <a:ext cx="2296553" cy="1922225"/>
          </a:xfrm>
          <a:prstGeom prst="rect">
            <a:avLst/>
          </a:prstGeom>
        </p:spPr>
      </p:pic>
      <p:grpSp>
        <p:nvGrpSpPr>
          <p:cNvPr id="13" name="Group 8"/>
          <p:cNvGrpSpPr>
            <a:grpSpLocks/>
          </p:cNvGrpSpPr>
          <p:nvPr/>
        </p:nvGrpSpPr>
        <p:grpSpPr bwMode="auto">
          <a:xfrm>
            <a:off x="336123" y="6237886"/>
            <a:ext cx="8606269" cy="302972"/>
            <a:chOff x="3786" y="10587"/>
            <a:chExt cx="12762" cy="517"/>
          </a:xfrm>
        </p:grpSpPr>
        <p:sp>
          <p:nvSpPr>
            <p:cNvPr id="14" name="Rectangle à coins arrondis 8"/>
            <p:cNvSpPr>
              <a:spLocks noChangeArrowheads="1"/>
            </p:cNvSpPr>
            <p:nvPr/>
          </p:nvSpPr>
          <p:spPr bwMode="auto">
            <a:xfrm>
              <a:off x="3786" y="10594"/>
              <a:ext cx="6100" cy="51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j-lt"/>
                  <a:cs typeface="Arial" pitchFamily="34" charset="0"/>
                </a:rPr>
                <a:t>Isolation</a:t>
              </a:r>
              <a:r>
                <a:rPr kumimoji="0" lang="fr-FR" sz="1400" b="0" i="0" u="none" strike="noStrike" cap="none" normalizeH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j-lt"/>
                  <a:cs typeface="Arial" pitchFamily="34" charset="0"/>
                </a:rPr>
                <a:t> des murs de la maison par l’intérieur</a:t>
              </a:r>
              <a:endPara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5" name="Rectangle à coins arrondis 6"/>
            <p:cNvSpPr>
              <a:spLocks noChangeArrowheads="1"/>
            </p:cNvSpPr>
            <p:nvPr/>
          </p:nvSpPr>
          <p:spPr bwMode="auto">
            <a:xfrm>
              <a:off x="14034" y="10587"/>
              <a:ext cx="2514" cy="517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fr-BE" sz="1400" dirty="0" smtClean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MI </a:t>
              </a:r>
              <a:r>
                <a:rPr kumimoji="0" lang="fr-BE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cs typeface="Arial" pitchFamily="34" charset="0"/>
                </a:rPr>
                <a:t>02/16</a:t>
              </a:r>
            </a:p>
          </p:txBody>
        </p:sp>
      </p:grp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15" b="14271"/>
          <a:stretch/>
        </p:blipFill>
        <p:spPr>
          <a:xfrm>
            <a:off x="992154" y="1431170"/>
            <a:ext cx="3579846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122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179512" y="188640"/>
            <a:ext cx="8784976" cy="6480720"/>
          </a:xfrm>
          <a:prstGeom prst="foldedCorner">
            <a:avLst>
              <a:gd name="adj" fmla="val 12500"/>
            </a:avLst>
          </a:prstGeom>
          <a:noFill/>
          <a:ln w="9525">
            <a:solidFill>
              <a:srgbClr val="C2D69B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sp>
        <p:nvSpPr>
          <p:cNvPr id="2" name="Rectangle 1"/>
          <p:cNvSpPr/>
          <p:nvPr/>
        </p:nvSpPr>
        <p:spPr>
          <a:xfrm>
            <a:off x="165756" y="194507"/>
            <a:ext cx="87766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Réaliser </a:t>
            </a: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un coffrage en bois. L’épaisseur du coffrage doit faire 9 </a:t>
            </a: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cm </a:t>
            </a: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pour passer le tuyau</a:t>
            </a: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fr-BE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pSp>
        <p:nvGrpSpPr>
          <p:cNvPr id="11" name="Group 8"/>
          <p:cNvGrpSpPr>
            <a:grpSpLocks/>
          </p:cNvGrpSpPr>
          <p:nvPr/>
        </p:nvGrpSpPr>
        <p:grpSpPr bwMode="auto">
          <a:xfrm>
            <a:off x="336123" y="6237886"/>
            <a:ext cx="8606269" cy="302972"/>
            <a:chOff x="3786" y="10587"/>
            <a:chExt cx="12762" cy="517"/>
          </a:xfrm>
        </p:grpSpPr>
        <p:sp>
          <p:nvSpPr>
            <p:cNvPr id="12" name="Rectangle à coins arrondis 8"/>
            <p:cNvSpPr>
              <a:spLocks noChangeArrowheads="1"/>
            </p:cNvSpPr>
            <p:nvPr/>
          </p:nvSpPr>
          <p:spPr bwMode="auto">
            <a:xfrm>
              <a:off x="3786" y="10594"/>
              <a:ext cx="6100" cy="51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j-lt"/>
                  <a:cs typeface="Arial" pitchFamily="34" charset="0"/>
                </a:rPr>
                <a:t>Isolation</a:t>
              </a:r>
              <a:r>
                <a:rPr kumimoji="0" lang="fr-FR" sz="1400" b="0" i="0" u="none" strike="noStrike" cap="none" normalizeH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j-lt"/>
                  <a:cs typeface="Arial" pitchFamily="34" charset="0"/>
                </a:rPr>
                <a:t> des murs de la maison par l’intérieur</a:t>
              </a:r>
              <a:endPara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3" name="Rectangle à coins arrondis 6"/>
            <p:cNvSpPr>
              <a:spLocks noChangeArrowheads="1"/>
            </p:cNvSpPr>
            <p:nvPr/>
          </p:nvSpPr>
          <p:spPr bwMode="auto">
            <a:xfrm>
              <a:off x="14034" y="10587"/>
              <a:ext cx="2514" cy="517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fr-BE" sz="1400" dirty="0" smtClean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MI </a:t>
              </a:r>
              <a:r>
                <a:rPr kumimoji="0" lang="fr-BE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cs typeface="Arial" pitchFamily="34" charset="0"/>
                </a:rPr>
                <a:t>02/17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5" y="740035"/>
            <a:ext cx="2893393" cy="2170045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539552" y="3249415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Le coffrage doit être fermé avec un </a:t>
            </a: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pare-vapeur</a:t>
            </a:r>
            <a:endParaRPr lang="fr-BE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aphicFrame>
        <p:nvGraphicFramePr>
          <p:cNvPr id="17" name="Obje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0386263"/>
              </p:ext>
            </p:extLst>
          </p:nvPr>
        </p:nvGraphicFramePr>
        <p:xfrm>
          <a:off x="827584" y="4100643"/>
          <a:ext cx="2365251" cy="15055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7" name="PhotoImpact" r:id="rId4" imgW="5162400" imgH="3286080" progId="PI3.Image">
                  <p:embed/>
                </p:oleObj>
              </mc:Choice>
              <mc:Fallback>
                <p:oleObj name="PhotoImpact" r:id="rId4" imgW="5162400" imgH="3286080" progId="PI3.Im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27584" y="4100643"/>
                        <a:ext cx="2365251" cy="15055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9100052"/>
              </p:ext>
            </p:extLst>
          </p:nvPr>
        </p:nvGraphicFramePr>
        <p:xfrm>
          <a:off x="6010326" y="4235898"/>
          <a:ext cx="2520280" cy="17032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8" name="PhotoImpact" r:id="rId6" imgW="10655280" imgH="7200720" progId="PI3.Image">
                  <p:embed/>
                </p:oleObj>
              </mc:Choice>
              <mc:Fallback>
                <p:oleObj name="PhotoImpact" r:id="rId6" imgW="10655280" imgH="7200720" progId="PI3.Im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010326" y="4235898"/>
                        <a:ext cx="2520280" cy="17032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0944697"/>
              </p:ext>
            </p:extLst>
          </p:nvPr>
        </p:nvGraphicFramePr>
        <p:xfrm>
          <a:off x="4348181" y="4553792"/>
          <a:ext cx="1527024" cy="8725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9" name="PhotoImpact" r:id="rId8" imgW="3644640" imgH="2082600" progId="PI3.Image">
                  <p:embed/>
                </p:oleObj>
              </mc:Choice>
              <mc:Fallback>
                <p:oleObj name="PhotoImpact" r:id="rId8" imgW="3644640" imgH="2082600" progId="PI3.Im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348181" y="4553792"/>
                        <a:ext cx="1527024" cy="87258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ZoneTexte 19"/>
          <p:cNvSpPr txBox="1"/>
          <p:nvPr/>
        </p:nvSpPr>
        <p:spPr>
          <a:xfrm>
            <a:off x="4449760" y="3271672"/>
            <a:ext cx="3654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ou en </a:t>
            </a: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« </a:t>
            </a:r>
            <a:r>
              <a:rPr lang="fr-BE" dirty="0" err="1" smtClean="0">
                <a:latin typeface="Calibri" panose="020F0502020204030204" pitchFamily="34" charset="0"/>
                <a:ea typeface="Calibri" panose="020F0502020204030204" pitchFamily="34" charset="0"/>
              </a:rPr>
              <a:t>fermacell</a:t>
            </a: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 » </a:t>
            </a:r>
            <a:r>
              <a:rPr lang="fr-BE" dirty="0"/>
              <a:t>®</a:t>
            </a: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(plaque de gypse </a:t>
            </a: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renforcé </a:t>
            </a: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de </a:t>
            </a: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cellulose)</a:t>
            </a:r>
            <a:endParaRPr lang="fr-BE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764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7"/>
          <p:cNvSpPr>
            <a:spLocks noChangeArrowheads="1"/>
          </p:cNvSpPr>
          <p:nvPr/>
        </p:nvSpPr>
        <p:spPr bwMode="auto">
          <a:xfrm>
            <a:off x="179512" y="188640"/>
            <a:ext cx="8784976" cy="6480720"/>
          </a:xfrm>
          <a:prstGeom prst="foldedCorner">
            <a:avLst>
              <a:gd name="adj" fmla="val 12500"/>
            </a:avLst>
          </a:prstGeom>
          <a:noFill/>
          <a:ln w="9525">
            <a:solidFill>
              <a:srgbClr val="C2D69B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336123" y="6237886"/>
            <a:ext cx="8606269" cy="302972"/>
            <a:chOff x="3786" y="10587"/>
            <a:chExt cx="12762" cy="517"/>
          </a:xfrm>
        </p:grpSpPr>
        <p:sp>
          <p:nvSpPr>
            <p:cNvPr id="4" name="Rectangle à coins arrondis 8"/>
            <p:cNvSpPr>
              <a:spLocks noChangeArrowheads="1"/>
            </p:cNvSpPr>
            <p:nvPr/>
          </p:nvSpPr>
          <p:spPr bwMode="auto">
            <a:xfrm>
              <a:off x="3786" y="10594"/>
              <a:ext cx="6100" cy="51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j-lt"/>
                  <a:cs typeface="Arial" pitchFamily="34" charset="0"/>
                </a:rPr>
                <a:t>Isolation</a:t>
              </a:r>
              <a:r>
                <a:rPr kumimoji="0" lang="fr-FR" sz="1400" b="0" i="0" u="none" strike="noStrike" cap="none" normalizeH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j-lt"/>
                  <a:cs typeface="Arial" pitchFamily="34" charset="0"/>
                </a:rPr>
                <a:t> des murs de la maison par l’intérieur</a:t>
              </a:r>
              <a:endPara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5" name="Rectangle à coins arrondis 6"/>
            <p:cNvSpPr>
              <a:spLocks noChangeArrowheads="1"/>
            </p:cNvSpPr>
            <p:nvPr/>
          </p:nvSpPr>
          <p:spPr bwMode="auto">
            <a:xfrm>
              <a:off x="14034" y="10587"/>
              <a:ext cx="2514" cy="517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fr-BE" sz="1400" dirty="0" smtClean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MI </a:t>
              </a:r>
              <a:r>
                <a:rPr kumimoji="0" lang="fr-BE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cs typeface="Arial" pitchFamily="34" charset="0"/>
                </a:rPr>
                <a:t>02/18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" name="ZoneTexte 5"/>
          <p:cNvSpPr txBox="1"/>
          <p:nvPr/>
        </p:nvSpPr>
        <p:spPr>
          <a:xfrm>
            <a:off x="399252" y="5186054"/>
            <a:ext cx="79802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Refermer </a:t>
            </a: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le trou avec une membrane autocollante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Poser la finition voulue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2744417"/>
            <a:ext cx="2009193" cy="2009193"/>
          </a:xfrm>
          <a:prstGeom prst="rect">
            <a:avLst/>
          </a:prstGeom>
        </p:spPr>
      </p:pic>
      <p:graphicFrame>
        <p:nvGraphicFramePr>
          <p:cNvPr id="8" name="Obje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6197947"/>
              </p:ext>
            </p:extLst>
          </p:nvPr>
        </p:nvGraphicFramePr>
        <p:xfrm>
          <a:off x="5724128" y="231757"/>
          <a:ext cx="847310" cy="14435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0" name="PhotoImpact" r:id="rId4" imgW="1028520" imgH="1752480" progId="PI3.Image">
                  <p:embed/>
                </p:oleObj>
              </mc:Choice>
              <mc:Fallback>
                <p:oleObj name="PhotoImpact" r:id="rId4" imgW="1028520" imgH="1752480" progId="PI3.Image">
                  <p:embed/>
                  <p:pic>
                    <p:nvPicPr>
                      <p:cNvPr id="3" name="Objet 2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724128" y="231757"/>
                        <a:ext cx="847310" cy="14435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ZoneTexte 8"/>
          <p:cNvSpPr txBox="1"/>
          <p:nvPr/>
        </p:nvSpPr>
        <p:spPr>
          <a:xfrm>
            <a:off x="336123" y="425075"/>
            <a:ext cx="6696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>
                <a:latin typeface="Calibri" panose="020F0502020204030204" pitchFamily="34" charset="0"/>
                <a:ea typeface="Calibri" panose="020F0502020204030204" pitchFamily="34" charset="0"/>
              </a:rPr>
              <a:t>Forer un trou de 9 cm dans chaque caisson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fr-BE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70302" y="1732726"/>
            <a:ext cx="85941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Le trou de remplissage doit être fait à 10 cm du plafond. On y glisse le tuyau de façon à ce qu’il arrive à 10 cm du sol pour pouvoir commencer à combler le coffrage puis on remonte le tuyau de l’</a:t>
            </a:r>
            <a:r>
              <a:rPr lang="fr-BE" dirty="0" err="1">
                <a:latin typeface="Calibri" panose="020F0502020204030204" pitchFamily="34" charset="0"/>
                <a:ea typeface="Calibri" panose="020F0502020204030204" pitchFamily="34" charset="0"/>
              </a:rPr>
              <a:t>insuffleuse</a:t>
            </a: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 progressivement par 10 cm car la projection s’effectue en « V » sur les parois.</a:t>
            </a: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212" y="2933055"/>
            <a:ext cx="2736304" cy="1820555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953410"/>
            <a:ext cx="1800200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97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179512" y="188640"/>
            <a:ext cx="8784976" cy="6480720"/>
          </a:xfrm>
          <a:prstGeom prst="foldedCorner">
            <a:avLst>
              <a:gd name="adj" fmla="val 12500"/>
            </a:avLst>
          </a:prstGeom>
          <a:noFill/>
          <a:ln w="9525">
            <a:solidFill>
              <a:srgbClr val="C2D69B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560334" y="286566"/>
            <a:ext cx="8391316" cy="34667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63500" cmpd="thickThin">
            <a:solidFill>
              <a:schemeClr val="accent4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fr-BE" sz="1400" b="1" dirty="0" smtClean="0">
                <a:cs typeface="Arial" pitchFamily="34" charset="0"/>
              </a:rPr>
              <a:t>1.2. Arbre des possibilités: Partie 2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11" name="Picture 2" descr="https://www.guidebatimentdurable.brussels/servlet/Repository/35072.png?ID=3507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"/>
          <a:stretch/>
        </p:blipFill>
        <p:spPr bwMode="auto">
          <a:xfrm>
            <a:off x="208695" y="663371"/>
            <a:ext cx="8536739" cy="4925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ZoneTexte 11"/>
          <p:cNvSpPr txBox="1"/>
          <p:nvPr/>
        </p:nvSpPr>
        <p:spPr>
          <a:xfrm>
            <a:off x="5652119" y="2996952"/>
            <a:ext cx="327887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100" u="sng" dirty="0"/>
              <a:t>Après avoir parcouru cet arbre, portant principalement sur la composition, l'aspect et l'exposition aux éléments du mur, 3 situations sont possibles :</a:t>
            </a:r>
          </a:p>
          <a:p>
            <a:endParaRPr lang="fr-BE" sz="1100" dirty="0"/>
          </a:p>
          <a:p>
            <a:pPr marL="171450" indent="-171450">
              <a:buFont typeface="Arial" pitchFamily="34" charset="0"/>
              <a:buChar char="•"/>
            </a:pPr>
            <a:r>
              <a:rPr lang="fr-BE" sz="1100" b="1" dirty="0"/>
              <a:t>Rouge : </a:t>
            </a:r>
            <a:r>
              <a:rPr lang="fr-BE" sz="1100" dirty="0"/>
              <a:t>l'application d'une isolation par l'intérieur est déconseillée en l'état. Sans intervention pour résoudre les problèmes détectés (dégâts à la façade, présence d'humidité,...), une isolation par l'intérieur est déconseillée car trop risquée .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fr-BE" sz="1100" b="1" dirty="0"/>
              <a:t>Orange : </a:t>
            </a:r>
            <a:r>
              <a:rPr lang="fr-BE" sz="1100" dirty="0"/>
              <a:t>l'applicabilité de la technique est peu connue. Pour ces configurations, une étude approfondie est nécessaire pour voir si cette technique peut être envisagée ou non. Le risque est moyen .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fr-BE" sz="1100" b="1" dirty="0"/>
              <a:t>Vert : </a:t>
            </a:r>
            <a:r>
              <a:rPr lang="fr-BE" sz="1100" dirty="0"/>
              <a:t>la technique est potentiellement applicable  ; il faut maintenant passer à la partie 2 de l'arbre pour s'en assurer. </a:t>
            </a:r>
          </a:p>
        </p:txBody>
      </p:sp>
      <p:grpSp>
        <p:nvGrpSpPr>
          <p:cNvPr id="15" name="Group 8"/>
          <p:cNvGrpSpPr>
            <a:grpSpLocks/>
          </p:cNvGrpSpPr>
          <p:nvPr/>
        </p:nvGrpSpPr>
        <p:grpSpPr bwMode="auto">
          <a:xfrm>
            <a:off x="336123" y="6237886"/>
            <a:ext cx="8606269" cy="302972"/>
            <a:chOff x="3786" y="10587"/>
            <a:chExt cx="12762" cy="517"/>
          </a:xfrm>
        </p:grpSpPr>
        <p:sp>
          <p:nvSpPr>
            <p:cNvPr id="16" name="Rectangle à coins arrondis 8"/>
            <p:cNvSpPr>
              <a:spLocks noChangeArrowheads="1"/>
            </p:cNvSpPr>
            <p:nvPr/>
          </p:nvSpPr>
          <p:spPr bwMode="auto">
            <a:xfrm>
              <a:off x="3786" y="10594"/>
              <a:ext cx="6100" cy="51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j-lt"/>
                  <a:cs typeface="Arial" pitchFamily="34" charset="0"/>
                </a:rPr>
                <a:t>Isolation</a:t>
              </a:r>
              <a:r>
                <a:rPr kumimoji="0" lang="fr-FR" sz="1400" b="0" i="0" u="none" strike="noStrike" cap="none" normalizeH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j-lt"/>
                  <a:cs typeface="Arial" pitchFamily="34" charset="0"/>
                </a:rPr>
                <a:t> des murs de la maison par l’intérieur</a:t>
              </a:r>
              <a:endPara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20" name="Rectangle à coins arrondis 6"/>
            <p:cNvSpPr>
              <a:spLocks noChangeArrowheads="1"/>
            </p:cNvSpPr>
            <p:nvPr/>
          </p:nvSpPr>
          <p:spPr bwMode="auto">
            <a:xfrm>
              <a:off x="14034" y="10587"/>
              <a:ext cx="2514" cy="517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fr-BE" sz="1400" dirty="0" smtClean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Mi </a:t>
              </a:r>
              <a:r>
                <a:rPr kumimoji="0" lang="fr-BE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cs typeface="Arial" pitchFamily="34" charset="0"/>
                </a:rPr>
                <a:t>01/2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650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179512" y="188640"/>
            <a:ext cx="8784976" cy="6480720"/>
          </a:xfrm>
          <a:prstGeom prst="foldedCorner">
            <a:avLst>
              <a:gd name="adj" fmla="val 12500"/>
            </a:avLst>
          </a:prstGeom>
          <a:noFill/>
          <a:ln w="9525">
            <a:solidFill>
              <a:srgbClr val="C2D69B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573172" y="206749"/>
            <a:ext cx="8391316" cy="34667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63500" cmpd="thickThin">
            <a:solidFill>
              <a:schemeClr val="accent4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ts val="500"/>
              </a:spcBef>
              <a:spcAft>
                <a:spcPts val="1000"/>
              </a:spcAft>
            </a:pPr>
            <a:r>
              <a:rPr lang="fr-BE" sz="1400" b="1" dirty="0" smtClean="0">
                <a:cs typeface="Arial" pitchFamily="34" charset="0"/>
              </a:rPr>
              <a:t>1.3. </a:t>
            </a:r>
            <a:r>
              <a:rPr lang="fr-BE" sz="1400" b="1" dirty="0">
                <a:cs typeface="Arial" pitchFamily="34" charset="0"/>
              </a:rPr>
              <a:t>A</a:t>
            </a:r>
            <a:r>
              <a:rPr lang="fr-BE" sz="1400" b="1" dirty="0" smtClean="0">
                <a:cs typeface="Arial" pitchFamily="34" charset="0"/>
              </a:rPr>
              <a:t>rbre des types d’isolation à choisir  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8" name="Picture 2" descr="https://www.guidebatimentdurable.brussels/servlet/Repository/34841.png?ID=3484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3" r="3504"/>
          <a:stretch/>
        </p:blipFill>
        <p:spPr bwMode="auto">
          <a:xfrm>
            <a:off x="723063" y="571531"/>
            <a:ext cx="7992888" cy="4799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/>
          <p:cNvSpPr txBox="1"/>
          <p:nvPr/>
        </p:nvSpPr>
        <p:spPr>
          <a:xfrm>
            <a:off x="5678491" y="2939459"/>
            <a:ext cx="324036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100" dirty="0"/>
              <a:t>Après avoir parcouru cet arbre, portant principalement sur la composition, l'aspect et l'exposition aux éléments du mur, 3 situations sont possibles :</a:t>
            </a:r>
          </a:p>
          <a:p>
            <a:endParaRPr lang="fr-BE" sz="1100" dirty="0"/>
          </a:p>
          <a:p>
            <a:pPr marL="171450" indent="-171450">
              <a:buFont typeface="Arial" pitchFamily="34" charset="0"/>
              <a:buChar char="•"/>
            </a:pPr>
            <a:r>
              <a:rPr lang="fr-BE" sz="1100" b="1" dirty="0"/>
              <a:t>Rouge : </a:t>
            </a:r>
            <a:r>
              <a:rPr lang="fr-BE" sz="1100" dirty="0"/>
              <a:t>l'application d'une isolation par l'intérieur est déconseillée en l'état. Sans intervention pour résoudre les problèmes détectés (dégâts à la façade, présence d'humidité,...), une isolation par l'intérieur est déconseillée car trop risquée .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fr-BE" sz="1100" b="1" dirty="0"/>
              <a:t>Orange : </a:t>
            </a:r>
            <a:r>
              <a:rPr lang="fr-BE" sz="1100" dirty="0"/>
              <a:t>l'applicabilité de la technique est peu connue. Pour ces configurations, une étude approfondie est nécessaire pour voir si cette technique peut être envisagée ou non. Le risque est moyen .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fr-BE" sz="1100" b="1" dirty="0"/>
              <a:t>Vert : </a:t>
            </a:r>
            <a:r>
              <a:rPr lang="fr-BE" sz="1100" dirty="0"/>
              <a:t>la technique est potentiellement applicable  ; il faut maintenant passer à la partie 2 de l'arbre pour s'en assurer. 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104012" y="4993493"/>
            <a:ext cx="45399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fr-BE" sz="1000" dirty="0"/>
              <a:t>Défauts de planéité  : un mur présentant des défauts de plus de 15-20 mm sur une règle de 2 m est considéré comme ayant « un grand défaut de planéité ».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fr-BE" sz="1000" dirty="0"/>
              <a:t>Résistance mécanique de la paroi: à l'appréciation du concepteur. Un support </a:t>
            </a:r>
            <a:r>
              <a:rPr lang="fr-BE" sz="1000" dirty="0" smtClean="0"/>
              <a:t>net et </a:t>
            </a:r>
            <a:r>
              <a:rPr lang="fr-BE" sz="1000" dirty="0"/>
              <a:t>propre, ne présentant pas d'éléments se délitant est un bon indice d'une résistance suffisante. En cas de doutes, faire des tests mécaniques sur le support.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fr-BE" sz="1000" dirty="0"/>
              <a:t>Finitions intérieures existantes pouvant supporter une augmentation de l'humidité </a:t>
            </a:r>
            <a:r>
              <a:rPr lang="fr-BE" sz="1000" dirty="0" smtClean="0"/>
              <a:t>(Cf. Comprendre </a:t>
            </a:r>
            <a:r>
              <a:rPr lang="fr-BE" sz="1000" dirty="0"/>
              <a:t>le comportement de la paroi, </a:t>
            </a:r>
            <a:r>
              <a:rPr lang="fr-BE" sz="1000" dirty="0" smtClean="0"/>
              <a:t>réduction </a:t>
            </a:r>
            <a:r>
              <a:rPr lang="fr-BE" sz="1000" dirty="0"/>
              <a:t>du potentiel de séchage </a:t>
            </a:r>
            <a:r>
              <a:rPr lang="fr-BE" sz="1000" dirty="0" smtClean="0"/>
              <a:t>). </a:t>
            </a:r>
            <a:endParaRPr lang="fr-BE" sz="1000" dirty="0"/>
          </a:p>
        </p:txBody>
      </p:sp>
      <p:grpSp>
        <p:nvGrpSpPr>
          <p:cNvPr id="15" name="Group 8"/>
          <p:cNvGrpSpPr>
            <a:grpSpLocks/>
          </p:cNvGrpSpPr>
          <p:nvPr/>
        </p:nvGrpSpPr>
        <p:grpSpPr bwMode="auto">
          <a:xfrm>
            <a:off x="312582" y="6331743"/>
            <a:ext cx="8606269" cy="302972"/>
            <a:chOff x="3786" y="10587"/>
            <a:chExt cx="12762" cy="517"/>
          </a:xfrm>
        </p:grpSpPr>
        <p:sp>
          <p:nvSpPr>
            <p:cNvPr id="16" name="Rectangle à coins arrondis 8"/>
            <p:cNvSpPr>
              <a:spLocks noChangeArrowheads="1"/>
            </p:cNvSpPr>
            <p:nvPr/>
          </p:nvSpPr>
          <p:spPr bwMode="auto">
            <a:xfrm>
              <a:off x="3786" y="10594"/>
              <a:ext cx="6100" cy="51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j-lt"/>
                  <a:cs typeface="Arial" pitchFamily="34" charset="0"/>
                </a:rPr>
                <a:t>Isolation</a:t>
              </a:r>
              <a:r>
                <a:rPr kumimoji="0" lang="fr-FR" sz="1400" b="0" i="0" u="none" strike="noStrike" cap="none" normalizeH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j-lt"/>
                  <a:cs typeface="Arial" pitchFamily="34" charset="0"/>
                </a:rPr>
                <a:t> des murs de la maison par l’intérieur</a:t>
              </a:r>
              <a:endPara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20" name="Rectangle à coins arrondis 6"/>
            <p:cNvSpPr>
              <a:spLocks noChangeArrowheads="1"/>
            </p:cNvSpPr>
            <p:nvPr/>
          </p:nvSpPr>
          <p:spPr bwMode="auto">
            <a:xfrm>
              <a:off x="14034" y="10587"/>
              <a:ext cx="2514" cy="517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fr-BE" sz="1400" dirty="0" smtClean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MI </a:t>
              </a:r>
              <a:r>
                <a:rPr kumimoji="0" lang="fr-BE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cs typeface="Arial" pitchFamily="34" charset="0"/>
                </a:rPr>
                <a:t>01/3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4493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179512" y="188640"/>
            <a:ext cx="8784976" cy="6480720"/>
          </a:xfrm>
          <a:prstGeom prst="foldedCorner">
            <a:avLst>
              <a:gd name="adj" fmla="val 12500"/>
            </a:avLst>
          </a:prstGeom>
          <a:noFill/>
          <a:ln w="9525">
            <a:solidFill>
              <a:srgbClr val="C2D69B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592436" y="808582"/>
            <a:ext cx="8391316" cy="34667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63500" cmpd="thickThin">
            <a:solidFill>
              <a:schemeClr val="accent4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fr-BE" sz="1400" b="1" dirty="0" smtClean="0">
                <a:cs typeface="Arial" pitchFamily="34" charset="0"/>
              </a:rPr>
              <a:t>2.1. Panneaux isolants rigides collés</a:t>
            </a: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1" name="AutoShape 7"/>
          <p:cNvSpPr>
            <a:spLocks noChangeArrowheads="1"/>
          </p:cNvSpPr>
          <p:nvPr/>
        </p:nvSpPr>
        <p:spPr bwMode="auto">
          <a:xfrm>
            <a:off x="179512" y="260648"/>
            <a:ext cx="8784976" cy="420688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27000" cmpd="dbl">
            <a:solidFill>
              <a:schemeClr val="accent2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fr-BE" sz="2000" b="1" i="1" dirty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2</a:t>
            </a:r>
            <a:r>
              <a:rPr kumimoji="0" lang="fr-BE" sz="20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cs typeface="Arial" pitchFamily="34" charset="0"/>
              </a:rPr>
              <a:t> – </a:t>
            </a:r>
            <a:r>
              <a:rPr lang="fr-BE" sz="2000" b="1" i="1" dirty="0" smtClean="0">
                <a:solidFill>
                  <a:schemeClr val="bg1"/>
                </a:solidFill>
                <a:latin typeface="Calibri" pitchFamily="34" charset="0"/>
                <a:cs typeface="Arial" pitchFamily="34" charset="0"/>
              </a:rPr>
              <a:t>Méthodes de placement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1" descr="image1_f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45" y="1468410"/>
            <a:ext cx="3946074" cy="2946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/>
          <p:cNvSpPr txBox="1"/>
          <p:nvPr/>
        </p:nvSpPr>
        <p:spPr>
          <a:xfrm>
            <a:off x="5033960" y="1396993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Avantages:</a:t>
            </a:r>
            <a:endParaRPr lang="fr-BE" dirty="0"/>
          </a:p>
        </p:txBody>
      </p:sp>
      <p:sp>
        <p:nvSpPr>
          <p:cNvPr id="12" name="ZoneTexte 11"/>
          <p:cNvSpPr txBox="1"/>
          <p:nvPr/>
        </p:nvSpPr>
        <p:spPr>
          <a:xfrm>
            <a:off x="5148064" y="1926574"/>
            <a:ext cx="2592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BE" sz="1200" dirty="0"/>
              <a:t>Perte de place </a:t>
            </a:r>
            <a:r>
              <a:rPr lang="fr-BE" sz="1200" dirty="0" smtClean="0"/>
              <a:t>minimale.</a:t>
            </a:r>
            <a:endParaRPr lang="fr-BE" sz="1200" dirty="0"/>
          </a:p>
          <a:p>
            <a:pPr marL="285750" indent="-285750">
              <a:buFont typeface="Arial" pitchFamily="34" charset="0"/>
              <a:buChar char="•"/>
            </a:pPr>
            <a:r>
              <a:rPr lang="fr-BE" sz="1200" dirty="0"/>
              <a:t>Existe en panneaux comportant isolant, pare-vapeur éventuel et </a:t>
            </a:r>
            <a:r>
              <a:rPr lang="fr-BE" sz="1200" dirty="0" smtClean="0"/>
              <a:t>finition.</a:t>
            </a:r>
            <a:endParaRPr lang="fr-BE" sz="1200" dirty="0"/>
          </a:p>
        </p:txBody>
      </p:sp>
      <p:sp>
        <p:nvSpPr>
          <p:cNvPr id="13" name="ZoneTexte 12"/>
          <p:cNvSpPr txBox="1"/>
          <p:nvPr/>
        </p:nvSpPr>
        <p:spPr>
          <a:xfrm>
            <a:off x="5033960" y="3680900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Inconvénients:</a:t>
            </a:r>
            <a:endParaRPr lang="fr-BE" dirty="0"/>
          </a:p>
        </p:txBody>
      </p:sp>
      <p:sp>
        <p:nvSpPr>
          <p:cNvPr id="14" name="ZoneTexte 13"/>
          <p:cNvSpPr txBox="1"/>
          <p:nvPr/>
        </p:nvSpPr>
        <p:spPr>
          <a:xfrm>
            <a:off x="5148064" y="4221088"/>
            <a:ext cx="29523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fr-BE" sz="1200" dirty="0"/>
              <a:t>Support sans </a:t>
            </a:r>
            <a:r>
              <a:rPr lang="fr-BE" sz="1200" dirty="0" smtClean="0"/>
              <a:t>défaut </a:t>
            </a:r>
            <a:r>
              <a:rPr lang="fr-BE" sz="1200" dirty="0"/>
              <a:t>(max 15-20 mm sur une règle de 2 m</a:t>
            </a:r>
            <a:r>
              <a:rPr lang="fr-BE" sz="1200" dirty="0" smtClean="0"/>
              <a:t>).</a:t>
            </a:r>
            <a:endParaRPr lang="fr-BE" sz="1200" dirty="0"/>
          </a:p>
          <a:p>
            <a:pPr marL="285750" indent="-285750">
              <a:buFont typeface="Arial" pitchFamily="34" charset="0"/>
              <a:buChar char="•"/>
            </a:pPr>
            <a:r>
              <a:rPr lang="fr-BE" sz="1200" dirty="0"/>
              <a:t>Décapage du support au moins au droit des plots de </a:t>
            </a:r>
            <a:r>
              <a:rPr lang="fr-BE" sz="1200" dirty="0" smtClean="0"/>
              <a:t>colle.</a:t>
            </a:r>
            <a:endParaRPr lang="fr-BE" sz="1200" dirty="0"/>
          </a:p>
          <a:p>
            <a:pPr marL="285750" indent="-285750">
              <a:buFont typeface="Arial" pitchFamily="34" charset="0"/>
              <a:buChar char="•"/>
            </a:pPr>
            <a:r>
              <a:rPr lang="fr-BE" sz="1200" dirty="0"/>
              <a:t>Perte de l'</a:t>
            </a:r>
            <a:r>
              <a:rPr lang="fr-BE" sz="1200" i="1" dirty="0"/>
              <a:t>inertie thermique</a:t>
            </a:r>
            <a:r>
              <a:rPr lang="fr-BE" sz="1200" dirty="0"/>
              <a:t> du </a:t>
            </a:r>
            <a:r>
              <a:rPr lang="fr-BE" sz="1200" dirty="0" smtClean="0"/>
              <a:t>mur.</a:t>
            </a:r>
            <a:endParaRPr lang="fr-BE" sz="1200" dirty="0"/>
          </a:p>
        </p:txBody>
      </p:sp>
      <p:sp>
        <p:nvSpPr>
          <p:cNvPr id="15" name="ZoneTexte 14"/>
          <p:cNvSpPr txBox="1"/>
          <p:nvPr/>
        </p:nvSpPr>
        <p:spPr>
          <a:xfrm>
            <a:off x="336123" y="4581128"/>
            <a:ext cx="3960440" cy="1077218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fr-BE" sz="1600" dirty="0"/>
              <a:t>Un isolant rigide ou semi-rigide est placé directement sur la face intérieure de la paroi.</a:t>
            </a:r>
          </a:p>
          <a:p>
            <a:r>
              <a:rPr lang="fr-BE" sz="1600" dirty="0"/>
              <a:t>Exemples : PUR, EPS, panneaux de fibres de bois, </a:t>
            </a:r>
            <a:r>
              <a:rPr lang="fr-BE" sz="1600" dirty="0" smtClean="0"/>
              <a:t>liège</a:t>
            </a:r>
            <a:r>
              <a:rPr lang="fr-BE" sz="1600" dirty="0"/>
              <a:t>.</a:t>
            </a:r>
          </a:p>
        </p:txBody>
      </p:sp>
      <p:grpSp>
        <p:nvGrpSpPr>
          <p:cNvPr id="23" name="Group 8"/>
          <p:cNvGrpSpPr>
            <a:grpSpLocks/>
          </p:cNvGrpSpPr>
          <p:nvPr/>
        </p:nvGrpSpPr>
        <p:grpSpPr bwMode="auto">
          <a:xfrm>
            <a:off x="336123" y="6237886"/>
            <a:ext cx="8606269" cy="302972"/>
            <a:chOff x="3786" y="10587"/>
            <a:chExt cx="12762" cy="517"/>
          </a:xfrm>
        </p:grpSpPr>
        <p:sp>
          <p:nvSpPr>
            <p:cNvPr id="24" name="Rectangle à coins arrondis 8"/>
            <p:cNvSpPr>
              <a:spLocks noChangeArrowheads="1"/>
            </p:cNvSpPr>
            <p:nvPr/>
          </p:nvSpPr>
          <p:spPr bwMode="auto">
            <a:xfrm>
              <a:off x="3786" y="10594"/>
              <a:ext cx="6100" cy="51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j-lt"/>
                  <a:cs typeface="Arial" pitchFamily="34" charset="0"/>
                </a:rPr>
                <a:t>Isolation</a:t>
              </a:r>
              <a:r>
                <a:rPr kumimoji="0" lang="fr-FR" sz="1400" b="0" i="0" u="none" strike="noStrike" cap="none" normalizeH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j-lt"/>
                  <a:cs typeface="Arial" pitchFamily="34" charset="0"/>
                </a:rPr>
                <a:t> des murs de la maison par l’intérieur</a:t>
              </a:r>
              <a:endPara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25" name="Rectangle à coins arrondis 6"/>
            <p:cNvSpPr>
              <a:spLocks noChangeArrowheads="1"/>
            </p:cNvSpPr>
            <p:nvPr/>
          </p:nvSpPr>
          <p:spPr bwMode="auto">
            <a:xfrm>
              <a:off x="14034" y="10587"/>
              <a:ext cx="2514" cy="517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fr-BE" sz="1400" dirty="0" smtClean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MI </a:t>
              </a:r>
              <a:r>
                <a:rPr kumimoji="0" lang="fr-BE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cs typeface="Arial" pitchFamily="34" charset="0"/>
                </a:rPr>
                <a:t>02/1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0424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74" b="15254"/>
          <a:stretch/>
        </p:blipFill>
        <p:spPr>
          <a:xfrm>
            <a:off x="3265918" y="5301209"/>
            <a:ext cx="3960440" cy="1080120"/>
          </a:xfrm>
          <a:prstGeom prst="rect">
            <a:avLst/>
          </a:prstGeom>
        </p:spPr>
      </p:pic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179512" y="188640"/>
            <a:ext cx="8784976" cy="6480720"/>
          </a:xfrm>
          <a:prstGeom prst="foldedCorner">
            <a:avLst>
              <a:gd name="adj" fmla="val 12500"/>
            </a:avLst>
          </a:prstGeom>
          <a:noFill/>
          <a:ln w="9525">
            <a:solidFill>
              <a:srgbClr val="C2D69B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sp>
        <p:nvSpPr>
          <p:cNvPr id="2" name="Rectangle 1"/>
          <p:cNvSpPr/>
          <p:nvPr/>
        </p:nvSpPr>
        <p:spPr>
          <a:xfrm>
            <a:off x="319487" y="1684827"/>
            <a:ext cx="850502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fr-BE" b="1" dirty="0">
                <a:latin typeface="Calibri" panose="020F0502020204030204" pitchFamily="34" charset="0"/>
                <a:ea typeface="Calibri" panose="020F0502020204030204" pitchFamily="34" charset="0"/>
              </a:rPr>
              <a:t>Isolant </a:t>
            </a:r>
            <a:r>
              <a:rPr lang="fr-BE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rigide (plaques avec languettes et rainures) 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Dépoussiérer le mur avec une brosse.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Utiliser une colle </a:t>
            </a: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en </a:t>
            </a: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cartouche ou une mousse </a:t>
            </a: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à faible </a:t>
            </a: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expansion: faire des cordons </a:t>
            </a: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en serpentins </a:t>
            </a: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 (10 à 15 cm d’écart). Les découpes se font  à la scie à bois  (pas de scie électrique car elle s’encrasse).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Après mesure, faire les </a:t>
            </a: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découpes (électricité, apport et évacuation, eau, chauffage, ventilation, contour de portes et fenêtres) avec une scie égoïne ou </a:t>
            </a: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une scie cloche.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Aligner </a:t>
            </a: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la </a:t>
            </a: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plaque  rainure en bas et la presser légèrement sur la colle.</a:t>
            </a:r>
            <a:endParaRPr lang="fr-BE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Mettre l’arête supérieure bien horizontale (niveau) pour le premier lit de plaques.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Rectifier l’aplomb </a:t>
            </a: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de la plaque avec les </a:t>
            </a: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doigts.</a:t>
            </a:r>
            <a:endParaRPr lang="fr-BE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Pour placer la dernière plaque sur la précédente,  couper </a:t>
            </a: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(1/2) rainure + couper la </a:t>
            </a: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languette.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fr-BE" dirty="0" smtClean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836712"/>
            <a:ext cx="1872208" cy="1162625"/>
          </a:xfrm>
          <a:prstGeom prst="rect">
            <a:avLst/>
          </a:prstGeom>
        </p:spPr>
      </p:pic>
      <p:grpSp>
        <p:nvGrpSpPr>
          <p:cNvPr id="12" name="Group 8"/>
          <p:cNvGrpSpPr>
            <a:grpSpLocks/>
          </p:cNvGrpSpPr>
          <p:nvPr/>
        </p:nvGrpSpPr>
        <p:grpSpPr bwMode="auto">
          <a:xfrm>
            <a:off x="323509" y="6342862"/>
            <a:ext cx="8606269" cy="302972"/>
            <a:chOff x="3786" y="10587"/>
            <a:chExt cx="12762" cy="517"/>
          </a:xfrm>
        </p:grpSpPr>
        <p:sp>
          <p:nvSpPr>
            <p:cNvPr id="13" name="Rectangle à coins arrondis 8"/>
            <p:cNvSpPr>
              <a:spLocks noChangeArrowheads="1"/>
            </p:cNvSpPr>
            <p:nvPr/>
          </p:nvSpPr>
          <p:spPr bwMode="auto">
            <a:xfrm>
              <a:off x="3786" y="10594"/>
              <a:ext cx="6100" cy="51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j-lt"/>
                  <a:cs typeface="Arial" pitchFamily="34" charset="0"/>
                </a:rPr>
                <a:t>Isolation</a:t>
              </a:r>
              <a:r>
                <a:rPr kumimoji="0" lang="fr-FR" sz="1400" b="0" i="0" u="none" strike="noStrike" cap="none" normalizeH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j-lt"/>
                  <a:cs typeface="Arial" pitchFamily="34" charset="0"/>
                </a:rPr>
                <a:t> des murs de la maison par l’intérieur</a:t>
              </a:r>
              <a:endPara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4" name="Rectangle à coins arrondis 6"/>
            <p:cNvSpPr>
              <a:spLocks noChangeArrowheads="1"/>
            </p:cNvSpPr>
            <p:nvPr/>
          </p:nvSpPr>
          <p:spPr bwMode="auto">
            <a:xfrm>
              <a:off x="14034" y="10587"/>
              <a:ext cx="2514" cy="517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fr-BE" sz="1400" dirty="0" smtClean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MI </a:t>
              </a:r>
              <a:r>
                <a:rPr kumimoji="0" lang="fr-BE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cs typeface="Arial" pitchFamily="34" charset="0"/>
                </a:rPr>
                <a:t>02/2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15" name="Obje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3695619"/>
              </p:ext>
            </p:extLst>
          </p:nvPr>
        </p:nvGraphicFramePr>
        <p:xfrm>
          <a:off x="2380327" y="188640"/>
          <a:ext cx="4397266" cy="1532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PhotoImpact" r:id="rId5" imgW="5410080" imgH="1885680" progId="PI3.Image">
                  <p:embed/>
                </p:oleObj>
              </mc:Choice>
              <mc:Fallback>
                <p:oleObj name="PhotoImpact" r:id="rId5" imgW="5410080" imgH="1885680" progId="PI3.Image">
                  <p:embed/>
                  <p:pic>
                    <p:nvPicPr>
                      <p:cNvPr id="3" name="Objet 2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380327" y="188640"/>
                        <a:ext cx="4397266" cy="1532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1640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179512" y="188640"/>
            <a:ext cx="8784976" cy="6480720"/>
          </a:xfrm>
          <a:prstGeom prst="foldedCorner">
            <a:avLst>
              <a:gd name="adj" fmla="val 12500"/>
            </a:avLst>
          </a:prstGeom>
          <a:noFill/>
          <a:ln w="9525">
            <a:solidFill>
              <a:srgbClr val="C2D69B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sp>
        <p:nvSpPr>
          <p:cNvPr id="2" name="Rectangle 1"/>
          <p:cNvSpPr/>
          <p:nvPr/>
        </p:nvSpPr>
        <p:spPr>
          <a:xfrm>
            <a:off x="323459" y="332656"/>
            <a:ext cx="7568921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fr-BE" b="1" dirty="0" err="1" smtClean="0">
                <a:latin typeface="Calibri" panose="020F0502020204030204" pitchFamily="34" charset="0"/>
                <a:ea typeface="Calibri" panose="020F0502020204030204" pitchFamily="34" charset="0"/>
              </a:rPr>
              <a:t>Isoalnt</a:t>
            </a:r>
            <a:r>
              <a:rPr lang="fr-BE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 rigide (suite)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Pour le deuxième lit, décaler les joint verticaux en coupant la première plaque en deux (on mettra la chute à l’autre extrémité en fin de placement du lit).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Pour les coins, coller la tranche de la plaque sur celle déjà placée.</a:t>
            </a:r>
            <a:endParaRPr lang="fr-BE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Colmater </a:t>
            </a: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les </a:t>
            </a: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interstices des découpes </a:t>
            </a: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à la mousse à faible expansion (FPU).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Mettre </a:t>
            </a: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de l’adhésif sur les </a:t>
            </a: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joints.</a:t>
            </a:r>
            <a:endParaRPr lang="fr-BE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Positionner le </a:t>
            </a: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pare-vapeur </a:t>
            </a: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intello </a:t>
            </a: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puis l’agrafer </a:t>
            </a: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(prévoir 10 cm de dépassement de part et </a:t>
            </a: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d’autre. </a:t>
            </a: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Peut être utilisé dans tous les cas (ESB qui n’est pas étanche à l’air).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Plier et couper au cutter à  bonne dimension en pliant le pare-vapeur au repère (+ 20 cm </a:t>
            </a:r>
            <a:r>
              <a:rPr lang="fr-BE" dirty="0" err="1" smtClean="0">
                <a:latin typeface="Calibri" panose="020F0502020204030204" pitchFamily="34" charset="0"/>
                <a:ea typeface="Calibri" panose="020F0502020204030204" pitchFamily="34" charset="0"/>
              </a:rPr>
              <a:t>cm</a:t>
            </a: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 de </a:t>
            </a: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chaque côté) et placer de l’adhésif aux jonctions.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On peut apposer un bloc </a:t>
            </a:r>
            <a:r>
              <a:rPr lang="fr-BE" dirty="0" err="1">
                <a:latin typeface="Calibri" panose="020F0502020204030204" pitchFamily="34" charset="0"/>
                <a:ea typeface="Calibri" panose="020F0502020204030204" pitchFamily="34" charset="0"/>
              </a:rPr>
              <a:t>ytong</a:t>
            </a: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 de 9, armature, </a:t>
            </a:r>
            <a:r>
              <a:rPr lang="fr-BE" dirty="0" err="1" smtClean="0">
                <a:latin typeface="Calibri" panose="020F0502020204030204" pitchFamily="34" charset="0"/>
                <a:ea typeface="Calibri" panose="020F0502020204030204" pitchFamily="34" charset="0"/>
              </a:rPr>
              <a:t>caroplâtre</a:t>
            </a:r>
            <a:endParaRPr lang="fr-BE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058" y="4255147"/>
            <a:ext cx="2711198" cy="1637654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859" y="4255147"/>
            <a:ext cx="3463858" cy="1441968"/>
          </a:xfrm>
          <a:prstGeom prst="rect">
            <a:avLst/>
          </a:prstGeom>
        </p:spPr>
      </p:pic>
      <p:grpSp>
        <p:nvGrpSpPr>
          <p:cNvPr id="12" name="Group 8"/>
          <p:cNvGrpSpPr>
            <a:grpSpLocks/>
          </p:cNvGrpSpPr>
          <p:nvPr/>
        </p:nvGrpSpPr>
        <p:grpSpPr bwMode="auto">
          <a:xfrm>
            <a:off x="336123" y="6237886"/>
            <a:ext cx="8606269" cy="302972"/>
            <a:chOff x="3786" y="10587"/>
            <a:chExt cx="12762" cy="517"/>
          </a:xfrm>
        </p:grpSpPr>
        <p:sp>
          <p:nvSpPr>
            <p:cNvPr id="13" name="Rectangle à coins arrondis 8"/>
            <p:cNvSpPr>
              <a:spLocks noChangeArrowheads="1"/>
            </p:cNvSpPr>
            <p:nvPr/>
          </p:nvSpPr>
          <p:spPr bwMode="auto">
            <a:xfrm>
              <a:off x="3786" y="10594"/>
              <a:ext cx="6100" cy="51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j-lt"/>
                  <a:cs typeface="Arial" pitchFamily="34" charset="0"/>
                </a:rPr>
                <a:t>Isolation</a:t>
              </a:r>
              <a:r>
                <a:rPr kumimoji="0" lang="fr-FR" sz="1400" b="0" i="0" u="none" strike="noStrike" cap="none" normalizeH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j-lt"/>
                  <a:cs typeface="Arial" pitchFamily="34" charset="0"/>
                </a:rPr>
                <a:t> des murs de la maison par l’intérieur</a:t>
              </a:r>
              <a:endPara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14" name="Rectangle à coins arrondis 6"/>
            <p:cNvSpPr>
              <a:spLocks noChangeArrowheads="1"/>
            </p:cNvSpPr>
            <p:nvPr/>
          </p:nvSpPr>
          <p:spPr bwMode="auto">
            <a:xfrm>
              <a:off x="14034" y="10587"/>
              <a:ext cx="2514" cy="517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fr-BE" sz="1400" dirty="0" smtClean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MI </a:t>
              </a:r>
              <a:r>
                <a:rPr kumimoji="0" lang="fr-BE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cs typeface="Arial" pitchFamily="34" charset="0"/>
                </a:rPr>
                <a:t>02/3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7226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179512" y="188640"/>
            <a:ext cx="8784976" cy="6480720"/>
          </a:xfrm>
          <a:prstGeom prst="foldedCorner">
            <a:avLst>
              <a:gd name="adj" fmla="val 12500"/>
            </a:avLst>
          </a:prstGeom>
          <a:noFill/>
          <a:ln w="9525">
            <a:solidFill>
              <a:srgbClr val="C2D69B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303533" y="272807"/>
            <a:ext cx="8391316" cy="34667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63500" cmpd="thickThin">
            <a:solidFill>
              <a:schemeClr val="accent4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ts val="500"/>
              </a:spcBef>
              <a:spcAft>
                <a:spcPts val="1000"/>
              </a:spcAft>
            </a:pPr>
            <a:r>
              <a:rPr lang="fr-BE" sz="1400" b="1" dirty="0" smtClean="0">
                <a:cs typeface="Arial" pitchFamily="34" charset="0"/>
              </a:rPr>
              <a:t>2.2</a:t>
            </a:r>
            <a:r>
              <a:rPr lang="fr-BE" sz="1400" b="1" dirty="0">
                <a:cs typeface="Arial" pitchFamily="34" charset="0"/>
              </a:rPr>
              <a:t>. </a:t>
            </a:r>
            <a:r>
              <a:rPr lang="fr-BE" sz="1400" b="1" dirty="0" smtClean="0">
                <a:cs typeface="Arial" pitchFamily="34" charset="0"/>
              </a:rPr>
              <a:t>Avec une structure </a:t>
            </a:r>
            <a:r>
              <a:rPr lang="fr-BE" sz="1400" b="1" dirty="0">
                <a:cs typeface="Arial" pitchFamily="34" charset="0"/>
              </a:rPr>
              <a:t>en bois ou en </a:t>
            </a:r>
            <a:r>
              <a:rPr lang="fr-BE" sz="1400" b="1" dirty="0" smtClean="0">
                <a:cs typeface="Arial" pitchFamily="34" charset="0"/>
              </a:rPr>
              <a:t>métal (isolants semi-rigides ou souples)</a:t>
            </a:r>
            <a:endParaRPr lang="fr-FR" sz="2000" b="1" dirty="0"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fr-F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5033960" y="1396993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/>
              <a:t>Avantages: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5148064" y="1926574"/>
            <a:ext cx="2592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fr-BE" sz="1200" dirty="0"/>
              <a:t>Perte de place </a:t>
            </a:r>
            <a:r>
              <a:rPr lang="fr-BE" sz="1200" dirty="0" smtClean="0"/>
              <a:t>minimale.</a:t>
            </a:r>
            <a:endParaRPr lang="fr-BE" sz="1200" dirty="0"/>
          </a:p>
          <a:p>
            <a:pPr marL="171450" indent="-171450">
              <a:buFont typeface="Arial" pitchFamily="34" charset="0"/>
              <a:buChar char="•"/>
            </a:pPr>
            <a:r>
              <a:rPr lang="fr-BE" sz="1200" dirty="0"/>
              <a:t>Peut rattraper des défauts de planéité du </a:t>
            </a:r>
            <a:r>
              <a:rPr lang="fr-BE" sz="1200" dirty="0" smtClean="0"/>
              <a:t>mur.</a:t>
            </a:r>
            <a:endParaRPr lang="fr-BE" sz="1200" dirty="0"/>
          </a:p>
          <a:p>
            <a:pPr marL="171450" indent="-171450">
              <a:buFont typeface="Arial" pitchFamily="34" charset="0"/>
              <a:buChar char="•"/>
            </a:pPr>
            <a:r>
              <a:rPr lang="fr-BE" sz="1200" dirty="0"/>
              <a:t>Revêtement intérieur peut être </a:t>
            </a:r>
            <a:r>
              <a:rPr lang="fr-BE" sz="1200" dirty="0" smtClean="0"/>
              <a:t>conservé.</a:t>
            </a:r>
            <a:endParaRPr lang="fr-BE" sz="1200" dirty="0"/>
          </a:p>
        </p:txBody>
      </p:sp>
      <p:sp>
        <p:nvSpPr>
          <p:cNvPr id="11" name="ZoneTexte 10"/>
          <p:cNvSpPr txBox="1"/>
          <p:nvPr/>
        </p:nvSpPr>
        <p:spPr>
          <a:xfrm>
            <a:off x="5033960" y="3680900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Inconvénient:</a:t>
            </a:r>
            <a:endParaRPr lang="fr-BE" dirty="0"/>
          </a:p>
        </p:txBody>
      </p:sp>
      <p:sp>
        <p:nvSpPr>
          <p:cNvPr id="12" name="ZoneTexte 11"/>
          <p:cNvSpPr txBox="1"/>
          <p:nvPr/>
        </p:nvSpPr>
        <p:spPr>
          <a:xfrm>
            <a:off x="5148064" y="4221088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fr-BE" sz="1200" dirty="0" smtClean="0"/>
              <a:t>Perte </a:t>
            </a:r>
            <a:r>
              <a:rPr lang="fr-BE" sz="1200" dirty="0"/>
              <a:t>de l'</a:t>
            </a:r>
            <a:r>
              <a:rPr lang="fr-BE" sz="1200" i="1" dirty="0"/>
              <a:t>inertie thermique</a:t>
            </a:r>
            <a:r>
              <a:rPr lang="fr-BE" sz="1200" dirty="0"/>
              <a:t> du </a:t>
            </a:r>
            <a:r>
              <a:rPr lang="fr-BE" sz="1200" dirty="0" smtClean="0"/>
              <a:t>mur.</a:t>
            </a:r>
            <a:endParaRPr lang="fr-BE" sz="1200" dirty="0"/>
          </a:p>
          <a:p>
            <a:endParaRPr lang="fr-BE" sz="1200" dirty="0"/>
          </a:p>
        </p:txBody>
      </p:sp>
      <p:pic>
        <p:nvPicPr>
          <p:cNvPr id="13" name="Picture 2" descr="https://www.guidebatimentdurable.brussels/servlet/Repository/43439.jpg?ID=4343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581" y="1343176"/>
            <a:ext cx="3866893" cy="2953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/>
          <p:cNvSpPr txBox="1"/>
          <p:nvPr/>
        </p:nvSpPr>
        <p:spPr>
          <a:xfrm>
            <a:off x="611560" y="4451920"/>
            <a:ext cx="3384376" cy="132343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>
            <a:defPPr>
              <a:defRPr lang="fr-FR"/>
            </a:defPPr>
          </a:lstStyle>
          <a:p>
            <a:r>
              <a:rPr lang="fr-BE" sz="1600" dirty="0"/>
              <a:t>Un isolant souple ou semi-rigide est placé sur ou entre un lattage (de préférence en bois) apposé sur le mur.</a:t>
            </a:r>
          </a:p>
          <a:p>
            <a:r>
              <a:rPr lang="fr-BE" sz="1600" dirty="0"/>
              <a:t>Exemples : laine de chanvre, laine de roche,...</a:t>
            </a:r>
          </a:p>
        </p:txBody>
      </p:sp>
      <p:grpSp>
        <p:nvGrpSpPr>
          <p:cNvPr id="21" name="Group 8"/>
          <p:cNvGrpSpPr>
            <a:grpSpLocks/>
          </p:cNvGrpSpPr>
          <p:nvPr/>
        </p:nvGrpSpPr>
        <p:grpSpPr bwMode="auto">
          <a:xfrm>
            <a:off x="336123" y="6237886"/>
            <a:ext cx="8606269" cy="302972"/>
            <a:chOff x="3786" y="10587"/>
            <a:chExt cx="12762" cy="517"/>
          </a:xfrm>
        </p:grpSpPr>
        <p:sp>
          <p:nvSpPr>
            <p:cNvPr id="22" name="Rectangle à coins arrondis 8"/>
            <p:cNvSpPr>
              <a:spLocks noChangeArrowheads="1"/>
            </p:cNvSpPr>
            <p:nvPr/>
          </p:nvSpPr>
          <p:spPr bwMode="auto">
            <a:xfrm>
              <a:off x="3786" y="10594"/>
              <a:ext cx="6100" cy="51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j-lt"/>
                  <a:cs typeface="Arial" pitchFamily="34" charset="0"/>
                </a:rPr>
                <a:t>Isolation</a:t>
              </a:r>
              <a:r>
                <a:rPr kumimoji="0" lang="fr-FR" sz="1400" b="0" i="0" u="none" strike="noStrike" cap="none" normalizeH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j-lt"/>
                  <a:cs typeface="Arial" pitchFamily="34" charset="0"/>
                </a:rPr>
                <a:t> des murs de la maison par l’intérieur</a:t>
              </a:r>
              <a:endPara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23" name="Rectangle à coins arrondis 6"/>
            <p:cNvSpPr>
              <a:spLocks noChangeArrowheads="1"/>
            </p:cNvSpPr>
            <p:nvPr/>
          </p:nvSpPr>
          <p:spPr bwMode="auto">
            <a:xfrm>
              <a:off x="14034" y="10587"/>
              <a:ext cx="2514" cy="517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fr-BE" sz="1400" dirty="0" smtClean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MI </a:t>
              </a:r>
              <a:r>
                <a:rPr kumimoji="0" lang="fr-BE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cs typeface="Arial" pitchFamily="34" charset="0"/>
                </a:rPr>
                <a:t>02/4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8491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179512" y="188640"/>
            <a:ext cx="8784976" cy="6480720"/>
          </a:xfrm>
          <a:prstGeom prst="foldedCorner">
            <a:avLst>
              <a:gd name="adj" fmla="val 12500"/>
            </a:avLst>
          </a:prstGeom>
          <a:noFill/>
          <a:ln w="9525">
            <a:solidFill>
              <a:srgbClr val="C2D69B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BE"/>
          </a:p>
        </p:txBody>
      </p:sp>
      <p:sp>
        <p:nvSpPr>
          <p:cNvPr id="2" name="Rectangle 1"/>
          <p:cNvSpPr/>
          <p:nvPr/>
        </p:nvSpPr>
        <p:spPr>
          <a:xfrm>
            <a:off x="157429" y="4080708"/>
            <a:ext cx="8208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fr-BE" dirty="0" smtClean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Lattes </a:t>
            </a: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correspondant à l’épaisseur de </a:t>
            </a: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l’isolant (</a:t>
            </a: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épaisses de 4 à 18 cm) 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fr-BE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pSp>
        <p:nvGrpSpPr>
          <p:cNvPr id="16" name="Group 8"/>
          <p:cNvGrpSpPr>
            <a:grpSpLocks/>
          </p:cNvGrpSpPr>
          <p:nvPr/>
        </p:nvGrpSpPr>
        <p:grpSpPr bwMode="auto">
          <a:xfrm>
            <a:off x="315447" y="6372309"/>
            <a:ext cx="8606269" cy="302972"/>
            <a:chOff x="3786" y="10587"/>
            <a:chExt cx="12762" cy="517"/>
          </a:xfrm>
        </p:grpSpPr>
        <p:sp>
          <p:nvSpPr>
            <p:cNvPr id="20" name="Rectangle à coins arrondis 8"/>
            <p:cNvSpPr>
              <a:spLocks noChangeArrowheads="1"/>
            </p:cNvSpPr>
            <p:nvPr/>
          </p:nvSpPr>
          <p:spPr bwMode="auto">
            <a:xfrm>
              <a:off x="3786" y="10594"/>
              <a:ext cx="6100" cy="510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fr-FR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j-lt"/>
                  <a:cs typeface="Arial" pitchFamily="34" charset="0"/>
                </a:rPr>
                <a:t>Isolation</a:t>
              </a:r>
              <a:r>
                <a:rPr kumimoji="0" lang="fr-FR" sz="1400" b="0" i="0" u="none" strike="noStrike" cap="none" normalizeH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+mj-lt"/>
                  <a:cs typeface="Arial" pitchFamily="34" charset="0"/>
                </a:rPr>
                <a:t> des murs de la maison par l’intérieur</a:t>
              </a:r>
              <a:endParaRPr kumimoji="0" lang="fr-FR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+mj-lt"/>
                <a:cs typeface="Arial" pitchFamily="34" charset="0"/>
              </a:endParaRPr>
            </a:p>
          </p:txBody>
        </p:sp>
        <p:sp>
          <p:nvSpPr>
            <p:cNvPr id="21" name="Rectangle à coins arrondis 6"/>
            <p:cNvSpPr>
              <a:spLocks noChangeArrowheads="1"/>
            </p:cNvSpPr>
            <p:nvPr/>
          </p:nvSpPr>
          <p:spPr bwMode="auto">
            <a:xfrm>
              <a:off x="14034" y="10587"/>
              <a:ext cx="2514" cy="517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ts val="50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fr-BE" sz="1400" dirty="0" smtClean="0">
                  <a:solidFill>
                    <a:schemeClr val="bg1"/>
                  </a:solidFill>
                  <a:latin typeface="Calibri" pitchFamily="34" charset="0"/>
                  <a:cs typeface="Arial" pitchFamily="34" charset="0"/>
                </a:rPr>
                <a:t>MI </a:t>
              </a:r>
              <a:r>
                <a:rPr kumimoji="0" lang="fr-BE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cs typeface="Arial" pitchFamily="34" charset="0"/>
                </a:rPr>
                <a:t>02/5</a:t>
              </a:r>
              <a:endParaRPr kumimoji="0" lang="fr-FR" sz="1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4" name="Obje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0760613"/>
              </p:ext>
            </p:extLst>
          </p:nvPr>
        </p:nvGraphicFramePr>
        <p:xfrm>
          <a:off x="5245467" y="314065"/>
          <a:ext cx="1128475" cy="11312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9" name="PhotoImpact" r:id="rId3" imgW="5079960" imgH="5092560" progId="PI3.Image">
                  <p:embed/>
                </p:oleObj>
              </mc:Choice>
              <mc:Fallback>
                <p:oleObj name="PhotoImpact" r:id="rId3" imgW="5079960" imgH="5092560" progId="PI3.Im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245467" y="314065"/>
                        <a:ext cx="1128475" cy="113129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Imag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751" y="947529"/>
            <a:ext cx="1822120" cy="1257031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6358" y="1595055"/>
            <a:ext cx="1099235" cy="902747"/>
          </a:xfrm>
          <a:prstGeom prst="rect">
            <a:avLst/>
          </a:prstGeom>
        </p:spPr>
      </p:pic>
      <p:graphicFrame>
        <p:nvGraphicFramePr>
          <p:cNvPr id="14" name="Obje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350452"/>
              </p:ext>
            </p:extLst>
          </p:nvPr>
        </p:nvGraphicFramePr>
        <p:xfrm>
          <a:off x="7219654" y="2633099"/>
          <a:ext cx="1146687" cy="17888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0" name="PhotoImpact" r:id="rId7" imgW="16306560" imgH="25437960" progId="PI3.Image">
                  <p:embed/>
                </p:oleObj>
              </mc:Choice>
              <mc:Fallback>
                <p:oleObj name="PhotoImpact" r:id="rId7" imgW="16306560" imgH="25437960" progId="PI3.Im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219654" y="2633099"/>
                        <a:ext cx="1146687" cy="17888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2711140"/>
              </p:ext>
            </p:extLst>
          </p:nvPr>
        </p:nvGraphicFramePr>
        <p:xfrm>
          <a:off x="452249" y="353301"/>
          <a:ext cx="2427486" cy="14934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1" name="PhotoImpact" r:id="rId9" imgW="6006960" imgH="3695400" progId="PI3.Image">
                  <p:embed/>
                </p:oleObj>
              </mc:Choice>
              <mc:Fallback>
                <p:oleObj name="PhotoImpact" r:id="rId9" imgW="6006960" imgH="3695400" progId="PI3.Im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52249" y="353301"/>
                        <a:ext cx="2427486" cy="14934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ZoneTexte 18"/>
          <p:cNvSpPr txBox="1"/>
          <p:nvPr/>
        </p:nvSpPr>
        <p:spPr>
          <a:xfrm>
            <a:off x="186991" y="2762179"/>
            <a:ext cx="59221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Lattes </a:t>
            </a: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en bois (espacées de 59 cm pour les isolants de 60 cm de large) </a:t>
            </a: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fixées </a:t>
            </a: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verticalement dans le mur avec des chevilles à frapper, des toges (on fore un trou à 6,5mm pour réaliser l’auto-blocage) ou des équerres </a:t>
            </a:r>
            <a:r>
              <a:rPr lang="fr-BE" dirty="0" smtClean="0">
                <a:latin typeface="Calibri" panose="020F0502020204030204" pitchFamily="34" charset="0"/>
                <a:ea typeface="Calibri" panose="020F0502020204030204" pitchFamily="34" charset="0"/>
              </a:rPr>
              <a:t>métalliques</a:t>
            </a:r>
          </a:p>
        </p:txBody>
      </p:sp>
      <p:pic>
        <p:nvPicPr>
          <p:cNvPr id="23" name="Image 2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6358" y="452080"/>
            <a:ext cx="1007678" cy="1007678"/>
          </a:xfrm>
          <a:prstGeom prst="rect">
            <a:avLst/>
          </a:prstGeom>
        </p:spPr>
      </p:pic>
      <p:graphicFrame>
        <p:nvGraphicFramePr>
          <p:cNvPr id="24" name="Obje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5683271"/>
              </p:ext>
            </p:extLst>
          </p:nvPr>
        </p:nvGraphicFramePr>
        <p:xfrm>
          <a:off x="5385191" y="1617804"/>
          <a:ext cx="1447800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42" name="PhotoImpact" r:id="rId12" imgW="1447560" imgH="857160" progId="PI3.Image">
                  <p:embed/>
                </p:oleObj>
              </mc:Choice>
              <mc:Fallback>
                <p:oleObj name="PhotoImpact" r:id="rId12" imgW="1447560" imgH="857160" progId="PI3.Im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5385191" y="1617804"/>
                        <a:ext cx="1447800" cy="857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115410" y="3962508"/>
            <a:ext cx="6065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BE" dirty="0">
                <a:latin typeface="Calibri" panose="020F0502020204030204" pitchFamily="34" charset="0"/>
                <a:ea typeface="Calibri" panose="020F0502020204030204" pitchFamily="34" charset="0"/>
              </a:rPr>
              <a:t> on peut aussi réaliser une armature métallique</a:t>
            </a:r>
          </a:p>
        </p:txBody>
      </p:sp>
    </p:spTree>
    <p:extLst>
      <p:ext uri="{BB962C8B-B14F-4D97-AF65-F5344CB8AC3E}">
        <p14:creationId xmlns:p14="http://schemas.microsoft.com/office/powerpoint/2010/main" val="321172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CISP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FFC000"/>
      </a:accent1>
      <a:accent2>
        <a:srgbClr val="A40044"/>
      </a:accent2>
      <a:accent3>
        <a:srgbClr val="E41270"/>
      </a:accent3>
      <a:accent4>
        <a:srgbClr val="36B7C1"/>
      </a:accent4>
      <a:accent5>
        <a:srgbClr val="B1C91F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2880</TotalTime>
  <Words>1860</Words>
  <Application>Microsoft Office PowerPoint</Application>
  <PresentationFormat>Affichage à l'écran (4:3)</PresentationFormat>
  <Paragraphs>170</Paragraphs>
  <Slides>22</Slides>
  <Notes>1</Notes>
  <HiddenSlides>0</HiddenSlides>
  <MMClips>0</MMClips>
  <ScaleCrop>false</ScaleCrop>
  <HeadingPairs>
    <vt:vector size="8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8" baseType="lpstr">
      <vt:lpstr>Arial</vt:lpstr>
      <vt:lpstr>Calibri</vt:lpstr>
      <vt:lpstr>Symbol</vt:lpstr>
      <vt:lpstr>Times New Roman</vt:lpstr>
      <vt:lpstr>Thème Office</vt:lpstr>
      <vt:lpstr>PhotoImpact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Bernadette</dc:creator>
  <cp:lastModifiedBy>Raphael Claus</cp:lastModifiedBy>
  <cp:revision>208</cp:revision>
  <dcterms:created xsi:type="dcterms:W3CDTF">2013-04-18T06:36:54Z</dcterms:created>
  <dcterms:modified xsi:type="dcterms:W3CDTF">2023-05-15T14:49:41Z</dcterms:modified>
</cp:coreProperties>
</file>